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35"/>
  </p:notesMasterIdLst>
  <p:handoutMasterIdLst>
    <p:handoutMasterId r:id="rId36"/>
  </p:handoutMasterIdLst>
  <p:sldIdLst>
    <p:sldId id="256" r:id="rId2"/>
    <p:sldId id="257" r:id="rId3"/>
    <p:sldId id="266" r:id="rId4"/>
    <p:sldId id="268" r:id="rId5"/>
    <p:sldId id="270" r:id="rId6"/>
    <p:sldId id="271" r:id="rId7"/>
    <p:sldId id="258" r:id="rId8"/>
    <p:sldId id="264" r:id="rId9"/>
    <p:sldId id="297" r:id="rId10"/>
    <p:sldId id="259" r:id="rId11"/>
    <p:sldId id="278" r:id="rId12"/>
    <p:sldId id="279" r:id="rId13"/>
    <p:sldId id="281" r:id="rId14"/>
    <p:sldId id="280" r:id="rId15"/>
    <p:sldId id="288" r:id="rId16"/>
    <p:sldId id="298" r:id="rId17"/>
    <p:sldId id="260" r:id="rId18"/>
    <p:sldId id="261" r:id="rId19"/>
    <p:sldId id="262" r:id="rId20"/>
    <p:sldId id="265" r:id="rId21"/>
    <p:sldId id="282" r:id="rId22"/>
    <p:sldId id="272" r:id="rId23"/>
    <p:sldId id="273" r:id="rId24"/>
    <p:sldId id="299" r:id="rId25"/>
    <p:sldId id="275" r:id="rId26"/>
    <p:sldId id="274" r:id="rId27"/>
    <p:sldId id="277" r:id="rId28"/>
    <p:sldId id="276" r:id="rId29"/>
    <p:sldId id="283" r:id="rId30"/>
    <p:sldId id="292" r:id="rId31"/>
    <p:sldId id="291" r:id="rId32"/>
    <p:sldId id="290" r:id="rId33"/>
    <p:sldId id="29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42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4" autoAdjust="0"/>
    <p:restoredTop sz="94660"/>
  </p:normalViewPr>
  <p:slideViewPr>
    <p:cSldViewPr snapToGrid="0">
      <p:cViewPr varScale="1">
        <p:scale>
          <a:sx n="74" d="100"/>
          <a:sy n="74" d="100"/>
        </p:scale>
        <p:origin x="408" y="90"/>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EE2656-DA1A-4595-B1E0-6FCEE2C9F5BE}" type="datetimeFigureOut">
              <a:rPr lang="en-US" smtClean="0"/>
              <a:t>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915E3F-2B57-4C5A-965C-EB227192B638}" type="slidenum">
              <a:rPr lang="en-US" smtClean="0"/>
              <a:t>‹#›</a:t>
            </a:fld>
            <a:endParaRPr lang="en-US"/>
          </a:p>
        </p:txBody>
      </p:sp>
    </p:spTree>
    <p:extLst>
      <p:ext uri="{BB962C8B-B14F-4D97-AF65-F5344CB8AC3E}">
        <p14:creationId xmlns:p14="http://schemas.microsoft.com/office/powerpoint/2010/main" val="1380816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B7149-B2C7-491B-BE6D-37E7F736C3E1}"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0B011-E164-4835-BC96-085A92271E60}" type="slidenum">
              <a:rPr lang="en-US" smtClean="0"/>
              <a:t>‹#›</a:t>
            </a:fld>
            <a:endParaRPr lang="en-US"/>
          </a:p>
        </p:txBody>
      </p:sp>
    </p:spTree>
    <p:extLst>
      <p:ext uri="{BB962C8B-B14F-4D97-AF65-F5344CB8AC3E}">
        <p14:creationId xmlns:p14="http://schemas.microsoft.com/office/powerpoint/2010/main" val="9343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2/7/2023</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2/7/2023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college.usatoday.com/2017/02/22/social-media-applying-to-colleg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hudl.com/v/2AQnvs"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hyperlink" Target="http://www.hudl.com/v/2Axcx3"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073919" y="1749549"/>
            <a:ext cx="6395486" cy="1673577"/>
          </a:xfrm>
          <a:solidFill>
            <a:srgbClr val="92D050"/>
          </a:solidFill>
        </p:spPr>
        <p:txBody>
          <a:bodyPr>
            <a:normAutofit fontScale="90000"/>
          </a:bodyPr>
          <a:lstStyle/>
          <a:p>
            <a:pPr algn="ctr"/>
            <a:r>
              <a:rPr lang="en-US" sz="9600" b="1" dirty="0" smtClean="0">
                <a:solidFill>
                  <a:schemeClr val="accent1">
                    <a:lumMod val="75000"/>
                  </a:schemeClr>
                </a:solidFill>
              </a:rPr>
              <a:t>RECRUITING 101 </a:t>
            </a:r>
            <a:endParaRPr lang="en-US" sz="9600" b="1" dirty="0">
              <a:solidFill>
                <a:schemeClr val="accent1">
                  <a:lumMod val="75000"/>
                </a:schemeClr>
              </a:solidFill>
            </a:endParaRPr>
          </a:p>
        </p:txBody>
      </p:sp>
    </p:spTree>
    <p:extLst>
      <p:ext uri="{BB962C8B-B14F-4D97-AF65-F5344CB8AC3E}">
        <p14:creationId xmlns:p14="http://schemas.microsoft.com/office/powerpoint/2010/main" val="1876536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224" y="310457"/>
            <a:ext cx="6345302" cy="1266146"/>
          </a:xfrm>
        </p:spPr>
        <p:txBody>
          <a:bodyPr>
            <a:normAutofit/>
          </a:bodyPr>
          <a:lstStyle/>
          <a:p>
            <a:r>
              <a:rPr lang="en-US" dirty="0">
                <a:solidFill>
                  <a:srgbClr val="C00000"/>
                </a:solidFill>
              </a:rPr>
              <a:t>D1 football programs spend big money on recruiting</a:t>
            </a:r>
          </a:p>
        </p:txBody>
      </p:sp>
      <p:pic>
        <p:nvPicPr>
          <p:cNvPr id="5" name="Picture Placeholder 4"/>
          <p:cNvPicPr>
            <a:picLocks noGrp="1" noChangeAspect="1"/>
          </p:cNvPicPr>
          <p:nvPr>
            <p:ph type="pic" idx="1"/>
          </p:nvPr>
        </p:nvPicPr>
        <p:blipFill>
          <a:blip r:embed="rId2"/>
          <a:srcRect l="332" r="332"/>
          <a:stretch>
            <a:fillRect/>
          </a:stretch>
        </p:blipFill>
        <p:spPr>
          <a:xfrm>
            <a:off x="7473950" y="242888"/>
            <a:ext cx="3598863" cy="5072062"/>
          </a:xfrm>
        </p:spPr>
      </p:pic>
      <p:sp>
        <p:nvSpPr>
          <p:cNvPr id="4" name="Text Placeholder 3"/>
          <p:cNvSpPr>
            <a:spLocks noGrp="1"/>
          </p:cNvSpPr>
          <p:nvPr>
            <p:ph type="body" sz="half" idx="2"/>
          </p:nvPr>
        </p:nvSpPr>
        <p:spPr>
          <a:xfrm>
            <a:off x="685800" y="2186575"/>
            <a:ext cx="6345301" cy="3218294"/>
          </a:xfrm>
        </p:spPr>
        <p:txBody>
          <a:bodyPr>
            <a:normAutofit fontScale="92500" lnSpcReduction="10000"/>
          </a:bodyPr>
          <a:lstStyle/>
          <a:p>
            <a:pPr algn="l"/>
            <a:r>
              <a:rPr lang="en-US" dirty="0"/>
              <a:t>Big ten                                                                                 mid-American conference</a:t>
            </a:r>
          </a:p>
          <a:p>
            <a:pPr algn="l"/>
            <a:r>
              <a:rPr lang="en-US" dirty="0"/>
              <a:t>Michigan: </a:t>
            </a:r>
            <a:r>
              <a:rPr lang="en-US" dirty="0" smtClean="0"/>
              <a:t>$864,492                                                   </a:t>
            </a:r>
            <a:r>
              <a:rPr lang="en-US" dirty="0"/>
              <a:t>central </a:t>
            </a:r>
            <a:r>
              <a:rPr lang="en-US" dirty="0" err="1"/>
              <a:t>mich</a:t>
            </a:r>
            <a:r>
              <a:rPr lang="en-US" dirty="0"/>
              <a:t>: </a:t>
            </a:r>
            <a:r>
              <a:rPr lang="en-US" dirty="0" smtClean="0"/>
              <a:t>$235,450</a:t>
            </a:r>
            <a:endParaRPr lang="en-US" dirty="0"/>
          </a:p>
          <a:p>
            <a:pPr algn="l"/>
            <a:r>
              <a:rPr lang="en-US" dirty="0"/>
              <a:t>Michigan state: </a:t>
            </a:r>
            <a:r>
              <a:rPr lang="en-US" dirty="0" smtClean="0"/>
              <a:t>$827,592                                      </a:t>
            </a:r>
            <a:r>
              <a:rPr lang="en-US" dirty="0"/>
              <a:t>eastern </a:t>
            </a:r>
            <a:r>
              <a:rPr lang="en-US" dirty="0" err="1"/>
              <a:t>mich</a:t>
            </a:r>
            <a:r>
              <a:rPr lang="en-US" dirty="0"/>
              <a:t>: </a:t>
            </a:r>
            <a:r>
              <a:rPr lang="en-US" dirty="0" smtClean="0"/>
              <a:t>$280,054</a:t>
            </a:r>
            <a:endParaRPr lang="en-US" dirty="0"/>
          </a:p>
          <a:p>
            <a:pPr algn="l"/>
            <a:r>
              <a:rPr lang="en-US" dirty="0"/>
              <a:t>Ohio state: </a:t>
            </a:r>
            <a:r>
              <a:rPr lang="en-US" dirty="0" smtClean="0"/>
              <a:t>$864,152                                                  </a:t>
            </a:r>
            <a:r>
              <a:rPr lang="en-US" dirty="0"/>
              <a:t>western </a:t>
            </a:r>
            <a:r>
              <a:rPr lang="en-US" dirty="0" err="1"/>
              <a:t>mich</a:t>
            </a:r>
            <a:r>
              <a:rPr lang="en-US" dirty="0"/>
              <a:t>: </a:t>
            </a:r>
            <a:r>
              <a:rPr lang="en-US" dirty="0" smtClean="0"/>
              <a:t>$265,001</a:t>
            </a:r>
            <a:endParaRPr lang="en-US" dirty="0"/>
          </a:p>
          <a:p>
            <a:r>
              <a:rPr lang="en-US" dirty="0">
                <a:solidFill>
                  <a:schemeClr val="accent6">
                    <a:lumMod val="75000"/>
                  </a:schemeClr>
                </a:solidFill>
              </a:rPr>
              <a:t>The champions</a:t>
            </a:r>
          </a:p>
          <a:p>
            <a:r>
              <a:rPr lang="en-US" dirty="0" smtClean="0">
                <a:solidFill>
                  <a:schemeClr val="accent1">
                    <a:lumMod val="50000"/>
                  </a:schemeClr>
                </a:solidFill>
              </a:rPr>
              <a:t>Alabama: </a:t>
            </a:r>
            <a:r>
              <a:rPr lang="en-US" dirty="0">
                <a:solidFill>
                  <a:schemeClr val="accent1">
                    <a:lumMod val="50000"/>
                  </a:schemeClr>
                </a:solidFill>
              </a:rPr>
              <a:t>$1,384,188</a:t>
            </a:r>
          </a:p>
          <a:p>
            <a:r>
              <a:rPr lang="en-US" dirty="0" smtClean="0">
                <a:solidFill>
                  <a:schemeClr val="accent5">
                    <a:lumMod val="75000"/>
                  </a:schemeClr>
                </a:solidFill>
              </a:rPr>
              <a:t>Georgia</a:t>
            </a:r>
            <a:r>
              <a:rPr lang="en-US" dirty="0" smtClean="0">
                <a:solidFill>
                  <a:schemeClr val="accent5">
                    <a:lumMod val="75000"/>
                  </a:schemeClr>
                </a:solidFill>
              </a:rPr>
              <a:t>: </a:t>
            </a:r>
            <a:r>
              <a:rPr lang="en-US" dirty="0">
                <a:solidFill>
                  <a:schemeClr val="accent5">
                    <a:lumMod val="75000"/>
                  </a:schemeClr>
                </a:solidFill>
              </a:rPr>
              <a:t>$1,292,544</a:t>
            </a:r>
          </a:p>
          <a:p>
            <a:pPr algn="l"/>
            <a:r>
              <a:rPr lang="en-US" sz="900" dirty="0">
                <a:solidFill>
                  <a:srgbClr val="FF0000"/>
                </a:solidFill>
              </a:rPr>
              <a:t>**Numbers from 2012-2013**</a:t>
            </a:r>
          </a:p>
        </p:txBody>
      </p:sp>
      <p:sp>
        <p:nvSpPr>
          <p:cNvPr id="6" name="TextBox 5"/>
          <p:cNvSpPr txBox="1"/>
          <p:nvPr/>
        </p:nvSpPr>
        <p:spPr>
          <a:xfrm>
            <a:off x="1786200" y="5721292"/>
            <a:ext cx="9286613" cy="523220"/>
          </a:xfrm>
          <a:prstGeom prst="rect">
            <a:avLst/>
          </a:prstGeom>
          <a:noFill/>
        </p:spPr>
        <p:txBody>
          <a:bodyPr wrap="square" rtlCol="0">
            <a:spAutoFit/>
          </a:bodyPr>
          <a:lstStyle/>
          <a:p>
            <a:r>
              <a:rPr lang="en-US" sz="2800" dirty="0">
                <a:solidFill>
                  <a:schemeClr val="bg1">
                    <a:lumMod val="95000"/>
                  </a:schemeClr>
                </a:solidFill>
                <a:latin typeface="Arial Black" panose="020B0A04020102020204" pitchFamily="34" charset="0"/>
              </a:rPr>
              <a:t>COLLEGE FOOTBALL IS BIG BUSINESS</a:t>
            </a:r>
          </a:p>
        </p:txBody>
      </p:sp>
    </p:spTree>
    <p:extLst>
      <p:ext uri="{BB962C8B-B14F-4D97-AF65-F5344CB8AC3E}">
        <p14:creationId xmlns:p14="http://schemas.microsoft.com/office/powerpoint/2010/main" val="2431090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5512" y="627780"/>
            <a:ext cx="1010414" cy="1010414"/>
          </a:xfrm>
          <a:prstGeom prst="rect">
            <a:avLst/>
          </a:prstGeom>
        </p:spPr>
      </p:pic>
      <p:sp>
        <p:nvSpPr>
          <p:cNvPr id="3" name="TextBox 2"/>
          <p:cNvSpPr txBox="1"/>
          <p:nvPr/>
        </p:nvSpPr>
        <p:spPr>
          <a:xfrm>
            <a:off x="2528532" y="425101"/>
            <a:ext cx="7585731" cy="584775"/>
          </a:xfrm>
          <a:prstGeom prst="rect">
            <a:avLst/>
          </a:prstGeom>
          <a:noFill/>
        </p:spPr>
        <p:txBody>
          <a:bodyPr wrap="none" rtlCol="0">
            <a:spAutoFit/>
          </a:bodyPr>
          <a:lstStyle/>
          <a:p>
            <a:r>
              <a:rPr lang="en-US" sz="3200" dirty="0">
                <a:cs typeface="Arial" panose="020B0604020202020204" pitchFamily="34" charset="0"/>
              </a:rPr>
              <a:t>DIVISION I FOOTBALL BOWL SUBDIVISION (FBS)</a:t>
            </a:r>
          </a:p>
        </p:txBody>
      </p:sp>
      <p:sp>
        <p:nvSpPr>
          <p:cNvPr id="4" name="TextBox 3"/>
          <p:cNvSpPr txBox="1"/>
          <p:nvPr/>
        </p:nvSpPr>
        <p:spPr>
          <a:xfrm>
            <a:off x="2160642" y="1041335"/>
            <a:ext cx="7391767" cy="1569660"/>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The top level of college football…. (Ohio State, Michigan, Notre Dame)</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10 conferences with 130 schools </a:t>
            </a:r>
            <a:r>
              <a:rPr lang="en-US" dirty="0" smtClean="0">
                <a:latin typeface="Arial" panose="020B0604020202020204" pitchFamily="34" charset="0"/>
                <a:cs typeface="Arial" panose="020B0604020202020204" pitchFamily="34" charset="0"/>
              </a:rPr>
              <a:t>i</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85 “full rides”</a:t>
            </a:r>
          </a:p>
        </p:txBody>
      </p:sp>
      <p:sp>
        <p:nvSpPr>
          <p:cNvPr id="5" name="Rectangle 4"/>
          <p:cNvSpPr/>
          <p:nvPr/>
        </p:nvSpPr>
        <p:spPr>
          <a:xfrm>
            <a:off x="1751074" y="2677927"/>
            <a:ext cx="9142246" cy="584775"/>
          </a:xfrm>
          <a:prstGeom prst="rect">
            <a:avLst/>
          </a:prstGeom>
        </p:spPr>
        <p:txBody>
          <a:bodyPr wrap="none">
            <a:spAutoFit/>
          </a:bodyPr>
          <a:lstStyle/>
          <a:p>
            <a:r>
              <a:rPr lang="en-US" sz="3200" dirty="0"/>
              <a:t>DIVISION I FOOTBALL CHAMPIONSHIP SUBDIVISION (FCS)</a:t>
            </a:r>
          </a:p>
        </p:txBody>
      </p:sp>
      <p:sp>
        <p:nvSpPr>
          <p:cNvPr id="6" name="TextBox 5"/>
          <p:cNvSpPr txBox="1"/>
          <p:nvPr/>
        </p:nvSpPr>
        <p:spPr>
          <a:xfrm>
            <a:off x="452706" y="3277835"/>
            <a:ext cx="10807638" cy="1569660"/>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Next level of college football…. Also known as I-AA (Youngstown State, Eastern Kentucky, Dayton, Yale)</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125 </a:t>
            </a:r>
            <a:r>
              <a:rPr lang="en-US" dirty="0" smtClean="0">
                <a:latin typeface="Arial" panose="020B0604020202020204" pitchFamily="34" charset="0"/>
                <a:cs typeface="Arial" panose="020B0604020202020204" pitchFamily="34" charset="0"/>
              </a:rPr>
              <a:t>programs– </a:t>
            </a:r>
            <a:r>
              <a:rPr lang="en-US" sz="2400" b="1" dirty="0">
                <a:latin typeface="Arial" panose="020B0604020202020204" pitchFamily="34" charset="0"/>
                <a:cs typeface="Arial" panose="020B0604020202020204" pitchFamily="34" charset="0"/>
              </a:rPr>
              <a:t>63 scholarships </a:t>
            </a:r>
            <a:r>
              <a:rPr lang="en-US" dirty="0">
                <a:latin typeface="Arial" panose="020B0604020202020204" pitchFamily="34" charset="0"/>
                <a:cs typeface="Arial" panose="020B0604020202020204" pitchFamily="34" charset="0"/>
              </a:rPr>
              <a:t>– may breakup between players</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All leagues allow scholarships with the exception of the Ivy League and Pioneer Football League</a:t>
            </a:r>
          </a:p>
        </p:txBody>
      </p:sp>
    </p:spTree>
    <p:extLst>
      <p:ext uri="{BB962C8B-B14F-4D97-AF65-F5344CB8AC3E}">
        <p14:creationId xmlns:p14="http://schemas.microsoft.com/office/powerpoint/2010/main" val="1952277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5512" y="627780"/>
            <a:ext cx="1010414" cy="1010414"/>
          </a:xfrm>
          <a:prstGeom prst="rect">
            <a:avLst/>
          </a:prstGeom>
        </p:spPr>
      </p:pic>
      <p:sp>
        <p:nvSpPr>
          <p:cNvPr id="3" name="TextBox 2"/>
          <p:cNvSpPr txBox="1"/>
          <p:nvPr/>
        </p:nvSpPr>
        <p:spPr>
          <a:xfrm>
            <a:off x="4035352" y="548212"/>
            <a:ext cx="3642344" cy="584775"/>
          </a:xfrm>
          <a:prstGeom prst="rect">
            <a:avLst/>
          </a:prstGeom>
          <a:noFill/>
        </p:spPr>
        <p:txBody>
          <a:bodyPr wrap="none" rtlCol="0">
            <a:spAutoFit/>
          </a:bodyPr>
          <a:lstStyle/>
          <a:p>
            <a:r>
              <a:rPr lang="en-US" sz="3200" dirty="0">
                <a:cs typeface="Arial" panose="020B0604020202020204" pitchFamily="34" charset="0"/>
              </a:rPr>
              <a:t>DIVISION II FOOTBALL</a:t>
            </a:r>
          </a:p>
        </p:txBody>
      </p:sp>
      <p:sp>
        <p:nvSpPr>
          <p:cNvPr id="4" name="TextBox 3"/>
          <p:cNvSpPr txBox="1"/>
          <p:nvPr/>
        </p:nvSpPr>
        <p:spPr>
          <a:xfrm>
            <a:off x="3571315" y="1330381"/>
            <a:ext cx="4570418" cy="129266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(Wayne State, Grand Valley State, Findlay)</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170 schools </a:t>
            </a:r>
          </a:p>
          <a:p>
            <a:pPr algn="ctr"/>
            <a:r>
              <a:rPr lang="en-US" sz="2400" b="1" dirty="0">
                <a:latin typeface="Arial" panose="020B0604020202020204" pitchFamily="34" charset="0"/>
                <a:cs typeface="Arial" panose="020B0604020202020204" pitchFamily="34" charset="0"/>
              </a:rPr>
              <a:t>36 Partial-Scholarships</a:t>
            </a:r>
          </a:p>
        </p:txBody>
      </p:sp>
      <p:sp>
        <p:nvSpPr>
          <p:cNvPr id="5" name="Rectangle 4"/>
          <p:cNvSpPr/>
          <p:nvPr/>
        </p:nvSpPr>
        <p:spPr>
          <a:xfrm>
            <a:off x="4012109" y="3044790"/>
            <a:ext cx="3688830" cy="584775"/>
          </a:xfrm>
          <a:prstGeom prst="rect">
            <a:avLst/>
          </a:prstGeom>
        </p:spPr>
        <p:txBody>
          <a:bodyPr wrap="none">
            <a:spAutoFit/>
          </a:bodyPr>
          <a:lstStyle/>
          <a:p>
            <a:r>
              <a:rPr lang="en-US" sz="3200" dirty="0"/>
              <a:t>DIVISION III FOOTBALL</a:t>
            </a:r>
          </a:p>
        </p:txBody>
      </p:sp>
      <p:sp>
        <p:nvSpPr>
          <p:cNvPr id="6" name="TextBox 5"/>
          <p:cNvSpPr txBox="1"/>
          <p:nvPr/>
        </p:nvSpPr>
        <p:spPr>
          <a:xfrm>
            <a:off x="2657317" y="3814281"/>
            <a:ext cx="6398418" cy="1200329"/>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NO ATHLETIC SCHOLARSHIPS AWARDED</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(Adrian, Alma, Denison, Defiance)</a:t>
            </a:r>
          </a:p>
          <a:p>
            <a:pPr algn="ct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82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6670" y="5030075"/>
            <a:ext cx="4059701" cy="584775"/>
          </a:xfrm>
          <a:prstGeom prst="rect">
            <a:avLst/>
          </a:prstGeom>
          <a:noFill/>
        </p:spPr>
        <p:txBody>
          <a:bodyPr wrap="none" rtlCol="0">
            <a:spAutoFit/>
          </a:bodyPr>
          <a:lstStyle/>
          <a:p>
            <a:r>
              <a:rPr lang="en-US" sz="3200" dirty="0">
                <a:cs typeface="Arial" panose="020B0604020202020204" pitchFamily="34" charset="0"/>
              </a:rPr>
              <a:t>NCAA ELIGIBILTY CENTER</a:t>
            </a:r>
          </a:p>
        </p:txBody>
      </p:sp>
      <p:sp>
        <p:nvSpPr>
          <p:cNvPr id="4" name="TextBox 3"/>
          <p:cNvSpPr txBox="1"/>
          <p:nvPr/>
        </p:nvSpPr>
        <p:spPr>
          <a:xfrm>
            <a:off x="5764158" y="1330381"/>
            <a:ext cx="184731" cy="338554"/>
          </a:xfrm>
          <a:prstGeom prst="rect">
            <a:avLst/>
          </a:prstGeom>
          <a:noFill/>
        </p:spPr>
        <p:txBody>
          <a:bodyPr wrap="none" rtlCol="0">
            <a:spAutoFit/>
          </a:bodyPr>
          <a:lstStyle/>
          <a:p>
            <a:pPr algn="ctr"/>
            <a:endParaRPr lang="en-US" sz="1600" dirty="0">
              <a:latin typeface="Arial" panose="020B0604020202020204" pitchFamily="34" charset="0"/>
              <a:cs typeface="Arial" panose="020B0604020202020204" pitchFamily="34" charset="0"/>
            </a:endParaRPr>
          </a:p>
        </p:txBody>
      </p:sp>
      <p:sp>
        <p:nvSpPr>
          <p:cNvPr id="8" name="TextBox 7"/>
          <p:cNvSpPr txBox="1"/>
          <p:nvPr/>
        </p:nvSpPr>
        <p:spPr>
          <a:xfrm>
            <a:off x="2419361" y="3253675"/>
            <a:ext cx="6874318" cy="1631216"/>
          </a:xfrm>
          <a:prstGeom prst="rect">
            <a:avLst/>
          </a:prstGeom>
          <a:noFill/>
        </p:spPr>
        <p:txBody>
          <a:bodyPr wrap="none" rtlCol="0">
            <a:spAutoFit/>
          </a:bodyPr>
          <a:lstStyle/>
          <a:p>
            <a:pPr algn="ctr"/>
            <a:r>
              <a:rPr lang="en-US" sz="2000" b="1" dirty="0">
                <a:solidFill>
                  <a:srgbClr val="FF0000"/>
                </a:solidFill>
                <a:latin typeface="Arial" panose="020B0604020202020204" pitchFamily="34" charset="0"/>
                <a:cs typeface="Arial" panose="020B0604020202020204" pitchFamily="34" charset="0"/>
              </a:rPr>
              <a:t>You must be certified by the NCAA Eligibility Center to </a:t>
            </a:r>
          </a:p>
          <a:p>
            <a:pPr algn="ctr"/>
            <a:r>
              <a:rPr lang="en-US" sz="2000" b="1" dirty="0">
                <a:solidFill>
                  <a:srgbClr val="FF0000"/>
                </a:solidFill>
                <a:latin typeface="Arial" panose="020B0604020202020204" pitchFamily="34" charset="0"/>
                <a:cs typeface="Arial" panose="020B0604020202020204" pitchFamily="34" charset="0"/>
              </a:rPr>
              <a:t>compete at an NCAA Division I or II school.</a:t>
            </a:r>
          </a:p>
          <a:p>
            <a:pPr algn="ctr"/>
            <a:endParaRPr lang="en-US" sz="2000" b="1" dirty="0">
              <a:solidFill>
                <a:srgbClr val="FF0000"/>
              </a:solidFill>
              <a:latin typeface="Arial" panose="020B0604020202020204" pitchFamily="34" charset="0"/>
              <a:cs typeface="Arial" panose="020B0604020202020204" pitchFamily="34" charset="0"/>
            </a:endParaRPr>
          </a:p>
          <a:p>
            <a:pPr algn="ctr"/>
            <a:r>
              <a:rPr lang="en-US" sz="2000" b="1" dirty="0">
                <a:solidFill>
                  <a:srgbClr val="FF0000"/>
                </a:solidFill>
                <a:latin typeface="Arial" panose="020B0604020202020204" pitchFamily="34" charset="0"/>
                <a:cs typeface="Arial" panose="020B0604020202020204" pitchFamily="34" charset="0"/>
              </a:rPr>
              <a:t>If you want to become a Division III player or are </a:t>
            </a:r>
          </a:p>
          <a:p>
            <a:pPr algn="ctr"/>
            <a:r>
              <a:rPr lang="en-US" sz="2000" b="1" dirty="0">
                <a:solidFill>
                  <a:srgbClr val="FF0000"/>
                </a:solidFill>
                <a:latin typeface="Arial" panose="020B0604020202020204" pitchFamily="34" charset="0"/>
                <a:cs typeface="Arial" panose="020B0604020202020204" pitchFamily="34" charset="0"/>
              </a:rPr>
              <a:t>undecided you can create a profile.</a:t>
            </a:r>
          </a:p>
        </p:txBody>
      </p:sp>
      <p:pic>
        <p:nvPicPr>
          <p:cNvPr id="9" name="Picture 8"/>
          <p:cNvPicPr>
            <a:picLocks noChangeAspect="1"/>
          </p:cNvPicPr>
          <p:nvPr/>
        </p:nvPicPr>
        <p:blipFill>
          <a:blip r:embed="rId2"/>
          <a:stretch>
            <a:fillRect/>
          </a:stretch>
        </p:blipFill>
        <p:spPr>
          <a:xfrm>
            <a:off x="2197916" y="402168"/>
            <a:ext cx="7322084" cy="2706323"/>
          </a:xfrm>
          <a:prstGeom prst="rect">
            <a:avLst/>
          </a:prstGeom>
        </p:spPr>
      </p:pic>
    </p:spTree>
    <p:extLst>
      <p:ext uri="{BB962C8B-B14F-4D97-AF65-F5344CB8AC3E}">
        <p14:creationId xmlns:p14="http://schemas.microsoft.com/office/powerpoint/2010/main" val="320274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0048" y="2700001"/>
            <a:ext cx="5672900" cy="2062103"/>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(Concordia, Siena Heights, Lindsey Wilson College)</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9</a:t>
            </a:r>
            <a:r>
              <a:rPr lang="en-US" sz="1600" dirty="0" smtClean="0">
                <a:latin typeface="Arial" panose="020B0604020202020204" pitchFamily="34" charset="0"/>
                <a:cs typeface="Arial" panose="020B0604020202020204" pitchFamily="34" charset="0"/>
              </a:rPr>
              <a:t>6 schools</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24 Scholarships </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To play for an NAIA college a prospect must register with the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NAIA Eligibility Center at PlayNAIA.org</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There is a $75.00 fee</a:t>
            </a:r>
          </a:p>
        </p:txBody>
      </p:sp>
      <p:pic>
        <p:nvPicPr>
          <p:cNvPr id="8" name="Picture 7"/>
          <p:cNvPicPr>
            <a:picLocks noChangeAspect="1"/>
          </p:cNvPicPr>
          <p:nvPr/>
        </p:nvPicPr>
        <p:blipFill>
          <a:blip r:embed="rId2"/>
          <a:stretch>
            <a:fillRect/>
          </a:stretch>
        </p:blipFill>
        <p:spPr>
          <a:xfrm>
            <a:off x="4298351" y="244155"/>
            <a:ext cx="3196294" cy="2175922"/>
          </a:xfrm>
          <a:prstGeom prst="rect">
            <a:avLst/>
          </a:prstGeom>
        </p:spPr>
      </p:pic>
    </p:spTree>
    <p:extLst>
      <p:ext uri="{BB962C8B-B14F-4D97-AF65-F5344CB8AC3E}">
        <p14:creationId xmlns:p14="http://schemas.microsoft.com/office/powerpoint/2010/main" val="41577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5637" y="457200"/>
            <a:ext cx="2447925" cy="2286000"/>
          </a:xfrm>
          <a:prstGeom prst="rect">
            <a:avLst/>
          </a:prstGeom>
        </p:spPr>
      </p:pic>
      <p:sp>
        <p:nvSpPr>
          <p:cNvPr id="3" name="TextBox 2"/>
          <p:cNvSpPr txBox="1"/>
          <p:nvPr/>
        </p:nvSpPr>
        <p:spPr>
          <a:xfrm>
            <a:off x="4524346" y="987317"/>
            <a:ext cx="4012637" cy="830997"/>
          </a:xfrm>
          <a:prstGeom prst="rect">
            <a:avLst/>
          </a:prstGeom>
          <a:noFill/>
        </p:spPr>
        <p:txBody>
          <a:bodyPr wrap="none" rtlCol="0">
            <a:spAutoFit/>
          </a:bodyPr>
          <a:lstStyle/>
          <a:p>
            <a:r>
              <a:rPr lang="en-US" sz="4800" dirty="0"/>
              <a:t>JUNIOR COLLEGE</a:t>
            </a:r>
          </a:p>
        </p:txBody>
      </p:sp>
      <p:sp>
        <p:nvSpPr>
          <p:cNvPr id="4" name="TextBox 3"/>
          <p:cNvSpPr txBox="1"/>
          <p:nvPr/>
        </p:nvSpPr>
        <p:spPr>
          <a:xfrm>
            <a:off x="3103562" y="1818314"/>
            <a:ext cx="7832593" cy="2800767"/>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Students not qualified academically to accept a scholarship can attend junior college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 hopes of improving their academic standing.</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Some Junior Colleges do give scholarships while others do not.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You must have graduated from high school either with a diploma or a GED to play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at a Junior College.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You will be given two seasons of competition in the sport.</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79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9793" y="1025953"/>
            <a:ext cx="3409908" cy="830997"/>
          </a:xfrm>
          <a:prstGeom prst="rect">
            <a:avLst/>
          </a:prstGeom>
          <a:noFill/>
        </p:spPr>
        <p:txBody>
          <a:bodyPr wrap="none" rtlCol="0">
            <a:spAutoFit/>
          </a:bodyPr>
          <a:lstStyle/>
          <a:p>
            <a:pPr algn="ctr"/>
            <a:r>
              <a:rPr lang="en-US" sz="4800" dirty="0" smtClean="0"/>
              <a:t>PREP SCHOOL</a:t>
            </a:r>
            <a:endParaRPr lang="en-US" sz="4800" dirty="0"/>
          </a:p>
        </p:txBody>
      </p:sp>
      <p:sp>
        <p:nvSpPr>
          <p:cNvPr id="4" name="TextBox 3"/>
          <p:cNvSpPr txBox="1"/>
          <p:nvPr/>
        </p:nvSpPr>
        <p:spPr>
          <a:xfrm>
            <a:off x="527788" y="2294833"/>
            <a:ext cx="10644837" cy="1723549"/>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Students that need an additional year of social, academic and/or ath</a:t>
            </a:r>
            <a:r>
              <a:rPr lang="en-US" dirty="0" smtClean="0">
                <a:latin typeface="Arial" panose="020B0604020202020204" pitchFamily="34" charset="0"/>
                <a:cs typeface="Arial" panose="020B0604020202020204" pitchFamily="34" charset="0"/>
              </a:rPr>
              <a:t>letic development.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Typically Prep Schools allow a student athlete to compete in athletics without using a year of eligibility.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Student athletes typically need to have a GPA over 2.2.</a:t>
            </a:r>
            <a:endParaRPr lang="en-US"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45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454532"/>
            <a:ext cx="10394708" cy="588846"/>
          </a:xfrm>
        </p:spPr>
        <p:txBody>
          <a:bodyPr>
            <a:normAutofit/>
          </a:bodyPr>
          <a:lstStyle/>
          <a:p>
            <a:pPr algn="ctr"/>
            <a:r>
              <a:rPr lang="en-US" sz="2400" dirty="0">
                <a:solidFill>
                  <a:schemeClr val="accent6"/>
                </a:solidFill>
                <a:latin typeface="Arial Black" panose="020B0A04020102020204" pitchFamily="34" charset="0"/>
              </a:rPr>
              <a:t>Obligation of student athlete</a:t>
            </a:r>
          </a:p>
        </p:txBody>
      </p:sp>
      <p:pic>
        <p:nvPicPr>
          <p:cNvPr id="5" name="Picture Placeholder 4"/>
          <p:cNvPicPr>
            <a:picLocks noGrp="1" noChangeAspect="1"/>
          </p:cNvPicPr>
          <p:nvPr>
            <p:ph type="pic" idx="1"/>
          </p:nvPr>
        </p:nvPicPr>
        <p:blipFill>
          <a:blip r:embed="rId2"/>
          <a:srcRect t="8461" b="8461"/>
          <a:stretch>
            <a:fillRect/>
          </a:stretch>
        </p:blipFill>
        <p:spPr>
          <a:xfrm>
            <a:off x="685801" y="390300"/>
            <a:ext cx="10392513" cy="3194903"/>
          </a:xfrm>
        </p:spPr>
      </p:pic>
      <p:sp>
        <p:nvSpPr>
          <p:cNvPr id="4" name="Text Placeholder 3"/>
          <p:cNvSpPr>
            <a:spLocks noGrp="1"/>
          </p:cNvSpPr>
          <p:nvPr>
            <p:ph type="body" sz="half" idx="2"/>
          </p:nvPr>
        </p:nvSpPr>
        <p:spPr>
          <a:xfrm>
            <a:off x="683586" y="4027898"/>
            <a:ext cx="10394728" cy="1483668"/>
          </a:xfrm>
        </p:spPr>
        <p:txBody>
          <a:bodyPr>
            <a:noAutofit/>
          </a:bodyPr>
          <a:lstStyle/>
          <a:p>
            <a:pPr algn="ctr"/>
            <a:r>
              <a:rPr lang="en-US" b="1" dirty="0">
                <a:latin typeface="Arial" panose="020B0604020202020204" pitchFamily="34" charset="0"/>
                <a:cs typeface="Arial" panose="020B0604020202020204" pitchFamily="34" charset="0"/>
              </a:rPr>
              <a:t>Communicate and work with high school coach</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dedicate self in classroom – Give yourself an opportunity</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improve skills (speed &amp; position work)</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make positive impression   -   attend camps and combines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be honest with college </a:t>
            </a:r>
            <a:r>
              <a:rPr lang="en-US" b="1" dirty="0" smtClean="0">
                <a:latin typeface="Arial" panose="020B0604020202020204" pitchFamily="34" charset="0"/>
                <a:cs typeface="Arial" panose="020B0604020202020204" pitchFamily="34" charset="0"/>
              </a:rPr>
              <a:t>coaches</a:t>
            </a:r>
          </a:p>
          <a:p>
            <a:pPr algn="ctr"/>
            <a:r>
              <a:rPr lang="en-US" sz="2400" b="1" dirty="0" smtClean="0">
                <a:latin typeface="Arial" panose="020B0604020202020204" pitchFamily="34" charset="0"/>
                <a:cs typeface="Arial" panose="020B0604020202020204" pitchFamily="34" charset="0"/>
              </a:rPr>
              <a:t>Build a relationship ~ leave A LASTING IMPRESSION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245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50" y="3453558"/>
            <a:ext cx="10394708" cy="588846"/>
          </a:xfrm>
        </p:spPr>
        <p:txBody>
          <a:bodyPr>
            <a:normAutofit/>
          </a:bodyPr>
          <a:lstStyle/>
          <a:p>
            <a:pPr algn="ctr"/>
            <a:r>
              <a:rPr lang="en-US" sz="2400" dirty="0">
                <a:solidFill>
                  <a:schemeClr val="accent6"/>
                </a:solidFill>
                <a:latin typeface="Arial Black" panose="020B0A04020102020204" pitchFamily="34" charset="0"/>
              </a:rPr>
              <a:t>Role of parents</a:t>
            </a:r>
          </a:p>
        </p:txBody>
      </p:sp>
      <p:pic>
        <p:nvPicPr>
          <p:cNvPr id="5" name="Picture Placeholder 4"/>
          <p:cNvPicPr>
            <a:picLocks noGrp="1" noChangeAspect="1"/>
          </p:cNvPicPr>
          <p:nvPr>
            <p:ph type="pic" idx="1"/>
          </p:nvPr>
        </p:nvPicPr>
        <p:blipFill>
          <a:blip r:embed="rId2"/>
          <a:srcRect t="8461" b="8461"/>
          <a:stretch>
            <a:fillRect/>
          </a:stretch>
        </p:blipFill>
        <p:spPr>
          <a:xfrm>
            <a:off x="652245" y="243655"/>
            <a:ext cx="10392513" cy="3194903"/>
          </a:xfrm>
        </p:spPr>
      </p:pic>
      <p:sp>
        <p:nvSpPr>
          <p:cNvPr id="4" name="Text Placeholder 3"/>
          <p:cNvSpPr>
            <a:spLocks noGrp="1"/>
          </p:cNvSpPr>
          <p:nvPr>
            <p:ph type="body" sz="half" idx="2"/>
          </p:nvPr>
        </p:nvSpPr>
        <p:spPr>
          <a:xfrm>
            <a:off x="430306" y="3950014"/>
            <a:ext cx="11080376" cy="1563280"/>
          </a:xfrm>
        </p:spPr>
        <p:txBody>
          <a:bodyPr>
            <a:normAutofit fontScale="77500" lnSpcReduction="20000"/>
          </a:bodyPr>
          <a:lstStyle/>
          <a:p>
            <a:pPr algn="ctr">
              <a:lnSpc>
                <a:spcPct val="107000"/>
              </a:lnSpc>
              <a:spcBef>
                <a:spcPts val="0"/>
              </a:spcBef>
              <a:spcAft>
                <a:spcPts val="800"/>
              </a:spcAft>
            </a:pPr>
            <a:r>
              <a:rPr lang="en-US" sz="1900" b="1" dirty="0">
                <a:latin typeface="Arial" panose="020B0604020202020204" pitchFamily="34" charset="0"/>
                <a:cs typeface="Arial" panose="020B0604020202020204" pitchFamily="34" charset="0"/>
              </a:rPr>
              <a:t>Stress academics over athletics   -   work with high school coach</a:t>
            </a:r>
            <a:br>
              <a:rPr lang="en-US" sz="1900" b="1" dirty="0">
                <a:latin typeface="Arial" panose="020B0604020202020204" pitchFamily="34" charset="0"/>
                <a:cs typeface="Arial" panose="020B0604020202020204" pitchFamily="34" charset="0"/>
              </a:rPr>
            </a:br>
            <a:r>
              <a:rPr lang="en-US" sz="1900" b="1" dirty="0" smtClean="0">
                <a:latin typeface="Arial" panose="020B0604020202020204" pitchFamily="34" charset="0"/>
                <a:cs typeface="Arial" panose="020B0604020202020204" pitchFamily="34" charset="0"/>
              </a:rPr>
              <a:t>encourage </a:t>
            </a:r>
            <a:r>
              <a:rPr lang="en-US" sz="1900" b="1" dirty="0">
                <a:latin typeface="Arial" panose="020B0604020202020204" pitchFamily="34" charset="0"/>
                <a:cs typeface="Arial" panose="020B0604020202020204" pitchFamily="34" charset="0"/>
              </a:rPr>
              <a:t>camp and combine attendance   -   do college research</a:t>
            </a:r>
            <a:br>
              <a:rPr lang="en-US" sz="1900" b="1" dirty="0">
                <a:latin typeface="Arial" panose="020B0604020202020204" pitchFamily="34" charset="0"/>
                <a:cs typeface="Arial" panose="020B0604020202020204" pitchFamily="34" charset="0"/>
              </a:rPr>
            </a:br>
            <a:r>
              <a:rPr lang="en-US" sz="1900" b="1" dirty="0">
                <a:latin typeface="Arial" panose="020B0604020202020204" pitchFamily="34" charset="0"/>
                <a:cs typeface="Arial" panose="020B0604020202020204" pitchFamily="34" charset="0"/>
              </a:rPr>
              <a:t>make college visits with son   </a:t>
            </a:r>
            <a:br>
              <a:rPr lang="en-US" sz="1900" b="1" dirty="0">
                <a:latin typeface="Arial" panose="020B0604020202020204" pitchFamily="34" charset="0"/>
                <a:cs typeface="Arial" panose="020B0604020202020204" pitchFamily="34" charset="0"/>
              </a:rPr>
            </a:br>
            <a:r>
              <a:rPr lang="en-US" sz="1900" b="1" dirty="0">
                <a:latin typeface="Arial" panose="020B0604020202020204" pitchFamily="34" charset="0"/>
                <a:cs typeface="Arial" panose="020B0604020202020204" pitchFamily="34" charset="0"/>
              </a:rPr>
              <a:t>put own ego aside</a:t>
            </a:r>
            <a:br>
              <a:rPr lang="en-US" sz="1900" b="1" dirty="0">
                <a:latin typeface="Arial" panose="020B0604020202020204" pitchFamily="34" charset="0"/>
                <a:cs typeface="Arial" panose="020B0604020202020204" pitchFamily="34" charset="0"/>
              </a:rPr>
            </a:br>
            <a:r>
              <a:rPr lang="en-US" sz="1900" b="1" dirty="0">
                <a:latin typeface="Arial" panose="020B0604020202020204" pitchFamily="34" charset="0"/>
                <a:ea typeface="Calibri" panose="020F0502020204030204" pitchFamily="34" charset="0"/>
                <a:cs typeface="Arial" panose="020B0604020202020204" pitchFamily="34" charset="0"/>
              </a:rPr>
              <a:t>Don’t dominate conversations with college coaches – let son do most of the </a:t>
            </a:r>
            <a:r>
              <a:rPr lang="en-US" sz="1900" b="1" dirty="0" smtClean="0">
                <a:latin typeface="Arial" panose="020B0604020202020204" pitchFamily="34" charset="0"/>
                <a:ea typeface="Calibri" panose="020F0502020204030204" pitchFamily="34" charset="0"/>
                <a:cs typeface="Arial" panose="020B0604020202020204" pitchFamily="34" charset="0"/>
              </a:rPr>
              <a:t>talking</a:t>
            </a:r>
          </a:p>
          <a:p>
            <a:pPr algn="ctr">
              <a:lnSpc>
                <a:spcPct val="107000"/>
              </a:lnSpc>
              <a:spcBef>
                <a:spcPts val="0"/>
              </a:spcBef>
              <a:spcAft>
                <a:spcPts val="800"/>
              </a:spcAft>
            </a:pPr>
            <a:r>
              <a:rPr lang="en-US" sz="2300" b="1" dirty="0" smtClean="0">
                <a:latin typeface="Arial" panose="020B0604020202020204" pitchFamily="34" charset="0"/>
                <a:ea typeface="Calibri" panose="020F0502020204030204" pitchFamily="34" charset="0"/>
                <a:cs typeface="Arial" panose="020B0604020202020204" pitchFamily="34" charset="0"/>
              </a:rPr>
              <a:t>GUIDE THE PROCESS DO NOT BE THE PROCESS</a:t>
            </a:r>
            <a:endParaRPr lang="en-US" sz="23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Bef>
                <a:spcPts val="0"/>
              </a:spcBef>
              <a:spcAft>
                <a:spcPts val="800"/>
              </a:spcAft>
            </a:pPr>
            <a:endParaRPr lang="en-US" sz="1900" b="1" dirty="0">
              <a:latin typeface="Arial" panose="020B0604020202020204" pitchFamily="34" charset="0"/>
              <a:ea typeface="Calibri" panose="020F0502020204030204" pitchFamily="34" charset="0"/>
              <a:cs typeface="Arial" panose="020B0604020202020204" pitchFamily="34" charset="0"/>
            </a:endParaRPr>
          </a:p>
          <a:p>
            <a:pPr algn="ct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3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06" y="3564548"/>
            <a:ext cx="10394708" cy="588846"/>
          </a:xfrm>
        </p:spPr>
        <p:txBody>
          <a:bodyPr>
            <a:normAutofit/>
          </a:bodyPr>
          <a:lstStyle/>
          <a:p>
            <a:pPr algn="ctr"/>
            <a:r>
              <a:rPr lang="en-US" sz="2400" dirty="0">
                <a:solidFill>
                  <a:schemeClr val="accent6"/>
                </a:solidFill>
                <a:latin typeface="Arial Black" panose="020B0A04020102020204" pitchFamily="34" charset="0"/>
              </a:rPr>
              <a:t>Role of high school coach</a:t>
            </a:r>
          </a:p>
        </p:txBody>
      </p:sp>
      <p:pic>
        <p:nvPicPr>
          <p:cNvPr id="5" name="Picture Placeholder 4"/>
          <p:cNvPicPr>
            <a:picLocks noGrp="1" noChangeAspect="1"/>
          </p:cNvPicPr>
          <p:nvPr>
            <p:ph type="pic" idx="1"/>
          </p:nvPr>
        </p:nvPicPr>
        <p:blipFill>
          <a:blip r:embed="rId2"/>
          <a:srcRect t="8461" b="8461"/>
          <a:stretch>
            <a:fillRect/>
          </a:stretch>
        </p:blipFill>
        <p:spPr>
          <a:xfrm>
            <a:off x="685801" y="442518"/>
            <a:ext cx="10392513" cy="3194903"/>
          </a:xfrm>
        </p:spPr>
      </p:pic>
      <p:sp>
        <p:nvSpPr>
          <p:cNvPr id="4" name="Text Placeholder 3"/>
          <p:cNvSpPr>
            <a:spLocks noGrp="1"/>
          </p:cNvSpPr>
          <p:nvPr>
            <p:ph type="body" sz="half" idx="2"/>
          </p:nvPr>
        </p:nvSpPr>
        <p:spPr>
          <a:xfrm>
            <a:off x="876534" y="4153395"/>
            <a:ext cx="10394728" cy="1500786"/>
          </a:xfrm>
        </p:spPr>
        <p:txBody>
          <a:bodyPr>
            <a:normAutofit fontScale="92500" lnSpcReduction="20000"/>
          </a:bodyPr>
          <a:lstStyle/>
          <a:p>
            <a:pPr algn="ctr"/>
            <a:r>
              <a:rPr lang="en-US" b="1" dirty="0">
                <a:latin typeface="Arial" panose="020B0604020202020204" pitchFamily="34" charset="0"/>
                <a:cs typeface="Arial" panose="020B0604020202020204" pitchFamily="34" charset="0"/>
              </a:rPr>
              <a:t>Promote players   -   be honest &amp; realistic with players &amp; parents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be honest &amp; upfront with college coaches   -   be liaison with high school counselors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provide film to player &amp; college coaches   -   prepare players for college visits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be an advisory source, not a decision maker for </a:t>
            </a:r>
            <a:r>
              <a:rPr lang="en-US" b="1" dirty="0" smtClean="0">
                <a:latin typeface="Arial" panose="020B0604020202020204" pitchFamily="34" charset="0"/>
                <a:cs typeface="Arial" panose="020B0604020202020204" pitchFamily="34" charset="0"/>
              </a:rPr>
              <a:t>player</a:t>
            </a:r>
          </a:p>
          <a:p>
            <a:pPr algn="ctr"/>
            <a:r>
              <a:rPr lang="en-US" sz="1900" b="1" dirty="0" smtClean="0">
                <a:latin typeface="Arial" panose="020B0604020202020204" pitchFamily="34" charset="0"/>
                <a:cs typeface="Arial" panose="020B0604020202020204" pitchFamily="34" charset="0"/>
              </a:rPr>
              <a:t>BRIDGE THE GAP </a:t>
            </a:r>
            <a:endParaRPr lang="en-US"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95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From high school prospect to college recruit</a:t>
            </a:r>
          </a:p>
        </p:txBody>
      </p:sp>
      <p:pic>
        <p:nvPicPr>
          <p:cNvPr id="5" name="Picture Placeholder 4"/>
          <p:cNvPicPr>
            <a:picLocks noGrp="1" noChangeAspect="1"/>
          </p:cNvPicPr>
          <p:nvPr>
            <p:ph type="pic" idx="1"/>
          </p:nvPr>
        </p:nvPicPr>
        <p:blipFill>
          <a:blip r:embed="rId2"/>
          <a:srcRect t="9854" b="9854"/>
          <a:stretch>
            <a:fillRect/>
          </a:stretch>
        </p:blipFill>
        <p:spPr/>
      </p:pic>
      <p:sp>
        <p:nvSpPr>
          <p:cNvPr id="4" name="Text Placeholder 3"/>
          <p:cNvSpPr>
            <a:spLocks noGrp="1"/>
          </p:cNvSpPr>
          <p:nvPr>
            <p:ph type="body" sz="half" idx="2"/>
          </p:nvPr>
        </p:nvSpPr>
        <p:spPr/>
        <p:txBody>
          <a:bodyPr>
            <a:normAutofit fontScale="92500" lnSpcReduction="20000"/>
          </a:bodyPr>
          <a:lstStyle/>
          <a:p>
            <a:pPr algn="ctr"/>
            <a:r>
              <a:rPr lang="en-US" dirty="0"/>
              <a:t>recruiting starts the first day of classes of a prospects freshman year.  </a:t>
            </a:r>
          </a:p>
          <a:p>
            <a:pPr algn="ctr"/>
            <a:r>
              <a:rPr lang="en-US" dirty="0"/>
              <a:t>Before you show your talent on the field, work in the classroom will determine the course of your recruitment.</a:t>
            </a:r>
          </a:p>
        </p:txBody>
      </p:sp>
    </p:spTree>
    <p:extLst>
      <p:ext uri="{BB962C8B-B14F-4D97-AF65-F5344CB8AC3E}">
        <p14:creationId xmlns:p14="http://schemas.microsoft.com/office/powerpoint/2010/main" val="551370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285" y="1213039"/>
            <a:ext cx="4454555" cy="441659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PROSPECT: </a:t>
            </a:r>
            <a:r>
              <a:rPr lang="en-US" sz="1400" dirty="0">
                <a:latin typeface="Arial" panose="020B0604020202020204" pitchFamily="34" charset="0"/>
                <a:cs typeface="Arial" panose="020B0604020202020204" pitchFamily="34" charset="0"/>
              </a:rPr>
              <a:t>Student who has started classes for </a:t>
            </a:r>
            <a:r>
              <a:rPr lang="en-US" sz="1400" i="1" u="sng" dirty="0">
                <a:solidFill>
                  <a:srgbClr val="FF0000"/>
                </a:solidFill>
                <a:latin typeface="Arial" panose="020B0604020202020204" pitchFamily="34" charset="0"/>
                <a:cs typeface="Arial" panose="020B0604020202020204" pitchFamily="34" charset="0"/>
              </a:rPr>
              <a:t>9</a:t>
            </a:r>
            <a:r>
              <a:rPr lang="en-US" sz="1400" i="1" u="sng" baseline="30000" dirty="0">
                <a:solidFill>
                  <a:srgbClr val="FF0000"/>
                </a:solidFill>
                <a:latin typeface="Arial" panose="020B0604020202020204" pitchFamily="34" charset="0"/>
                <a:cs typeface="Arial" panose="020B0604020202020204" pitchFamily="34" charset="0"/>
              </a:rPr>
              <a:t>th</a:t>
            </a:r>
            <a:r>
              <a:rPr lang="en-US" sz="1400" i="1" u="sng" dirty="0">
                <a:solidFill>
                  <a:srgbClr val="FF0000"/>
                </a:solidFill>
                <a:latin typeface="Arial" panose="020B0604020202020204" pitchFamily="34" charset="0"/>
                <a:cs typeface="Arial" panose="020B0604020202020204" pitchFamily="34" charset="0"/>
              </a:rPr>
              <a:t> grade</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RECRUITING: </a:t>
            </a:r>
            <a:r>
              <a:rPr lang="en-US" sz="1400" dirty="0">
                <a:latin typeface="Arial" panose="020B0604020202020204" pitchFamily="34" charset="0"/>
                <a:cs typeface="Arial" panose="020B0604020202020204" pitchFamily="34" charset="0"/>
              </a:rPr>
              <a:t>Solicitation of a prospect by an institutional staff member (coach).</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EVALUATION: </a:t>
            </a:r>
            <a:r>
              <a:rPr lang="en-US" sz="1400" dirty="0">
                <a:latin typeface="Arial" panose="020B0604020202020204" pitchFamily="34" charset="0"/>
                <a:cs typeface="Arial" panose="020B0604020202020204" pitchFamily="34" charset="0"/>
              </a:rPr>
              <a:t>Coach visits to observe prospect participate in practice or competition.</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CONTACT: </a:t>
            </a:r>
            <a:r>
              <a:rPr lang="en-US" sz="1400" dirty="0">
                <a:latin typeface="Arial" panose="020B0604020202020204" pitchFamily="34" charset="0"/>
                <a:cs typeface="Arial" panose="020B0604020202020204" pitchFamily="34" charset="0"/>
              </a:rPr>
              <a:t>Pre-arranged (Face-to-Face) meeting between prospect and coach or prospect’s parent and coach.</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UNOFFICIAL VISIT: </a:t>
            </a:r>
            <a:r>
              <a:rPr lang="en-US" sz="1400" dirty="0">
                <a:latin typeface="Arial" panose="020B0604020202020204" pitchFamily="34" charset="0"/>
                <a:cs typeface="Arial" panose="020B0604020202020204" pitchFamily="34" charset="0"/>
              </a:rPr>
              <a:t>Prospect visits college at </a:t>
            </a:r>
            <a:r>
              <a:rPr lang="en-US" sz="1400" i="1" u="sng" dirty="0">
                <a:solidFill>
                  <a:srgbClr val="FF0000"/>
                </a:solidFill>
                <a:latin typeface="Arial" panose="020B0604020202020204" pitchFamily="34" charset="0"/>
                <a:cs typeface="Arial" panose="020B0604020202020204" pitchFamily="34" charset="0"/>
              </a:rPr>
              <a:t>own</a:t>
            </a:r>
            <a:r>
              <a:rPr lang="en-US" sz="1400" dirty="0">
                <a:latin typeface="Arial" panose="020B0604020202020204" pitchFamily="34" charset="0"/>
                <a:cs typeface="Arial" panose="020B0604020202020204" pitchFamily="34" charset="0"/>
              </a:rPr>
              <a:t> expense.</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OFFICIAL VISIT: </a:t>
            </a:r>
            <a:r>
              <a:rPr lang="en-US" sz="1400" dirty="0">
                <a:latin typeface="Arial" panose="020B0604020202020204" pitchFamily="34" charset="0"/>
                <a:cs typeface="Arial" panose="020B0604020202020204" pitchFamily="34" charset="0"/>
              </a:rPr>
              <a:t>University all-expense paid trip for prospect and parent for 48 hours - prospect allowed 5 visits – one per college.</a:t>
            </a:r>
          </a:p>
          <a:p>
            <a:endParaRPr lang="en-US" sz="1500" dirty="0">
              <a:latin typeface="Arial Black" panose="020B0A04020102020204" pitchFamily="34" charset="0"/>
            </a:endParaRPr>
          </a:p>
        </p:txBody>
      </p:sp>
      <p:sp>
        <p:nvSpPr>
          <p:cNvPr id="3" name="TextBox 2"/>
          <p:cNvSpPr txBox="1"/>
          <p:nvPr/>
        </p:nvSpPr>
        <p:spPr>
          <a:xfrm>
            <a:off x="5683974" y="1213039"/>
            <a:ext cx="5146214" cy="375487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ON THE BOARD: </a:t>
            </a:r>
            <a:r>
              <a:rPr lang="en-US" sz="1400" dirty="0">
                <a:latin typeface="Arial" panose="020B0604020202020204" pitchFamily="34" charset="0"/>
                <a:cs typeface="Arial" panose="020B0604020202020204" pitchFamily="34" charset="0"/>
              </a:rPr>
              <a:t>Prospect has been determined to be one of interest for possible scholarship offer by university.</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OFFER: </a:t>
            </a:r>
            <a:r>
              <a:rPr lang="en-US" sz="1400" dirty="0">
                <a:latin typeface="Arial" panose="020B0604020202020204" pitchFamily="34" charset="0"/>
                <a:cs typeface="Arial" panose="020B0604020202020204" pitchFamily="34" charset="0"/>
              </a:rPr>
              <a:t>Prospect given full grant-in-aid offer to attend university they can </a:t>
            </a:r>
            <a:r>
              <a:rPr lang="en-US" sz="1400" i="1" u="sng" dirty="0">
                <a:solidFill>
                  <a:srgbClr val="FF0000"/>
                </a:solidFill>
                <a:latin typeface="Arial" panose="020B0604020202020204" pitchFamily="34" charset="0"/>
                <a:cs typeface="Arial" panose="020B0604020202020204" pitchFamily="34" charset="0"/>
              </a:rPr>
              <a:t>accept</a:t>
            </a:r>
            <a:r>
              <a:rPr lang="en-US" sz="1400" dirty="0">
                <a:latin typeface="Arial" panose="020B0604020202020204" pitchFamily="34" charset="0"/>
                <a:cs typeface="Arial" panose="020B0604020202020204" pitchFamily="34" charset="0"/>
              </a:rPr>
              <a:t>.</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NON-COMMITABLE OFFER: </a:t>
            </a:r>
            <a:r>
              <a:rPr lang="en-US" sz="1400" dirty="0">
                <a:latin typeface="Arial" panose="020B0604020202020204" pitchFamily="34" charset="0"/>
                <a:cs typeface="Arial" panose="020B0604020202020204" pitchFamily="34" charset="0"/>
              </a:rPr>
              <a:t>College coach tells prospect he’s got full grant-in-aid offer but must do something else before staff will accept.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VERBAL COMMITMENT: </a:t>
            </a:r>
            <a:r>
              <a:rPr lang="en-US" sz="1400" dirty="0">
                <a:latin typeface="Arial" panose="020B0604020202020204" pitchFamily="34" charset="0"/>
                <a:cs typeface="Arial" panose="020B0604020202020204" pitchFamily="34" charset="0"/>
              </a:rPr>
              <a:t>Prospect gives verbal non-</a:t>
            </a:r>
            <a:r>
              <a:rPr lang="en-US" sz="1400" i="1" u="sng" dirty="0">
                <a:solidFill>
                  <a:srgbClr val="FF0000"/>
                </a:solidFill>
                <a:latin typeface="Arial" panose="020B0604020202020204" pitchFamily="34" charset="0"/>
                <a:cs typeface="Arial" panose="020B0604020202020204" pitchFamily="34" charset="0"/>
              </a:rPr>
              <a:t>binding</a:t>
            </a:r>
            <a:r>
              <a:rPr lang="en-US" sz="1400" dirty="0">
                <a:latin typeface="Arial" panose="020B0604020202020204" pitchFamily="34" charset="0"/>
                <a:cs typeface="Arial" panose="020B0604020202020204" pitchFamily="34" charset="0"/>
              </a:rPr>
              <a:t> pledge to attend university on full grant-in-aid to play sport and continue academic career.</a:t>
            </a:r>
          </a:p>
          <a:p>
            <a:r>
              <a:rPr lang="en-US" sz="1400"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NATIONAL LETTER OF </a:t>
            </a:r>
            <a:r>
              <a:rPr lang="en-US" sz="1400" b="1" dirty="0" smtClean="0">
                <a:latin typeface="Arial" panose="020B0604020202020204" pitchFamily="34" charset="0"/>
                <a:cs typeface="Arial" panose="020B0604020202020204" pitchFamily="34" charset="0"/>
              </a:rPr>
              <a:t>INTENT:</a:t>
            </a:r>
            <a:r>
              <a:rPr lang="en-US" sz="1400" dirty="0" smtClean="0">
                <a:latin typeface="Arial" panose="020B0604020202020204" pitchFamily="34" charset="0"/>
                <a:cs typeface="Arial" panose="020B0604020202020204" pitchFamily="34" charset="0"/>
              </a:rPr>
              <a:t> </a:t>
            </a:r>
            <a:r>
              <a:rPr lang="en-US" sz="1400" i="1" u="sng" dirty="0">
                <a:solidFill>
                  <a:srgbClr val="FF0000"/>
                </a:solidFill>
                <a:latin typeface="Arial" panose="020B0604020202020204" pitchFamily="34" charset="0"/>
                <a:cs typeface="Arial" panose="020B0604020202020204" pitchFamily="34" charset="0"/>
              </a:rPr>
              <a:t>Binding contract </a:t>
            </a:r>
            <a:r>
              <a:rPr lang="en-US" sz="1400" dirty="0">
                <a:latin typeface="Arial" panose="020B0604020202020204" pitchFamily="34" charset="0"/>
                <a:cs typeface="Arial" panose="020B0604020202020204" pitchFamily="34" charset="0"/>
              </a:rPr>
              <a:t>between prospect and institution signed on first Wednesday in February of prospects senior year. </a:t>
            </a:r>
          </a:p>
        </p:txBody>
      </p:sp>
      <p:sp>
        <p:nvSpPr>
          <p:cNvPr id="5" name="TextBox 4"/>
          <p:cNvSpPr txBox="1"/>
          <p:nvPr/>
        </p:nvSpPr>
        <p:spPr>
          <a:xfrm>
            <a:off x="1238493" y="260058"/>
            <a:ext cx="9816533" cy="830997"/>
          </a:xfrm>
          <a:prstGeom prst="rect">
            <a:avLst/>
          </a:prstGeom>
          <a:noFill/>
        </p:spPr>
        <p:txBody>
          <a:bodyPr wrap="none" rtlCol="0">
            <a:spAutoFit/>
          </a:bodyPr>
          <a:lstStyle/>
          <a:p>
            <a:r>
              <a:rPr lang="en-US" sz="4800" dirty="0">
                <a:solidFill>
                  <a:schemeClr val="accent2">
                    <a:lumMod val="75000"/>
                  </a:schemeClr>
                </a:solidFill>
                <a:latin typeface="Rockwell" panose="02060603020205020403" pitchFamily="18" charset="0"/>
              </a:rPr>
              <a:t>KEY TERMS USED IN RECRUITING</a:t>
            </a:r>
          </a:p>
        </p:txBody>
      </p:sp>
    </p:spTree>
    <p:extLst>
      <p:ext uri="{BB962C8B-B14F-4D97-AF65-F5344CB8AC3E}">
        <p14:creationId xmlns:p14="http://schemas.microsoft.com/office/powerpoint/2010/main" val="3799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285" y="1213039"/>
            <a:ext cx="4454555" cy="398570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CONTACT PERIOD: </a:t>
            </a:r>
            <a:r>
              <a:rPr lang="en-US" sz="1400" dirty="0">
                <a:latin typeface="Arial" panose="020B0604020202020204" pitchFamily="34" charset="0"/>
                <a:cs typeface="Arial" panose="020B0604020202020204" pitchFamily="34" charset="0"/>
              </a:rPr>
              <a:t>Time allowed for a coach to have in-person contact with prospect or prospect’s parents on or off campus.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DEAD PERIOD</a:t>
            </a:r>
            <a:r>
              <a:rPr lang="en-US" sz="1400" dirty="0">
                <a:latin typeface="Arial" panose="020B0604020202020204" pitchFamily="34" charset="0"/>
                <a:cs typeface="Arial" panose="020B0604020202020204" pitchFamily="34" charset="0"/>
              </a:rPr>
              <a:t>: When college coach may not have any in-person contact with prospect or prospect’s parents.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EVALUATION PERIOD: </a:t>
            </a:r>
            <a:r>
              <a:rPr lang="en-US" sz="1400" dirty="0">
                <a:latin typeface="Arial" panose="020B0604020202020204" pitchFamily="34" charset="0"/>
                <a:cs typeface="Arial" panose="020B0604020202020204" pitchFamily="34" charset="0"/>
              </a:rPr>
              <a:t>Time allowed for coach to watch prospect play or visit high school. No in-person conversations allowed off campus. Coach can call or write and prospect can visit campus.</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QUIET PERIOD: </a:t>
            </a:r>
            <a:r>
              <a:rPr lang="en-US" sz="1400" dirty="0">
                <a:latin typeface="Arial" panose="020B0604020202020204" pitchFamily="34" charset="0"/>
                <a:cs typeface="Arial" panose="020B0604020202020204" pitchFamily="34" charset="0"/>
              </a:rPr>
              <a:t>Time when college may not have any in-person talk with prospect/parents off campus. Coach can call or write and prospect can visit campus.</a:t>
            </a:r>
          </a:p>
          <a:p>
            <a:endParaRPr lang="en-US" sz="1500" dirty="0">
              <a:latin typeface="Arial Black" panose="020B0A04020102020204" pitchFamily="34" charset="0"/>
            </a:endParaRPr>
          </a:p>
        </p:txBody>
      </p:sp>
      <p:sp>
        <p:nvSpPr>
          <p:cNvPr id="3" name="TextBox 2"/>
          <p:cNvSpPr txBox="1"/>
          <p:nvPr/>
        </p:nvSpPr>
        <p:spPr>
          <a:xfrm>
            <a:off x="5683974" y="1213039"/>
            <a:ext cx="5146214" cy="2462213"/>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GRAYSHIRT: </a:t>
            </a:r>
            <a:r>
              <a:rPr lang="en-US" sz="1400" dirty="0">
                <a:latin typeface="Arial" panose="020B0604020202020204" pitchFamily="34" charset="0"/>
                <a:cs typeface="Arial" panose="020B0604020202020204" pitchFamily="34" charset="0"/>
              </a:rPr>
              <a:t>Scholarship offer when prospect delays enrollment until winter or spring term. Most times when injury has happened during senior year.</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GREENSHIRT: </a:t>
            </a:r>
            <a:r>
              <a:rPr lang="en-US" sz="1400" dirty="0">
                <a:latin typeface="Arial" panose="020B0604020202020204" pitchFamily="34" charset="0"/>
                <a:cs typeface="Arial" panose="020B0604020202020204" pitchFamily="34" charset="0"/>
              </a:rPr>
              <a:t>When a prospect enrolls one semester ahead of schedule.  Also called early enrollment.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BLUESHIRT: </a:t>
            </a:r>
            <a:r>
              <a:rPr lang="en-US" sz="1400" dirty="0">
                <a:latin typeface="Arial" panose="020B0604020202020204" pitchFamily="34" charset="0"/>
                <a:cs typeface="Arial" panose="020B0604020202020204" pitchFamily="34" charset="0"/>
              </a:rPr>
              <a:t>Loophole in recruiting that allows college programs the ability of oversigning in a recruiting class.  Prospect begins as a walk-on and not brought on scholarship until after first day of fall camp.</a:t>
            </a:r>
          </a:p>
        </p:txBody>
      </p:sp>
      <p:sp>
        <p:nvSpPr>
          <p:cNvPr id="5" name="TextBox 4"/>
          <p:cNvSpPr txBox="1"/>
          <p:nvPr/>
        </p:nvSpPr>
        <p:spPr>
          <a:xfrm>
            <a:off x="1238493" y="260058"/>
            <a:ext cx="9816533" cy="830997"/>
          </a:xfrm>
          <a:prstGeom prst="rect">
            <a:avLst/>
          </a:prstGeom>
          <a:noFill/>
        </p:spPr>
        <p:txBody>
          <a:bodyPr wrap="none" rtlCol="0">
            <a:spAutoFit/>
          </a:bodyPr>
          <a:lstStyle/>
          <a:p>
            <a:r>
              <a:rPr lang="en-US" sz="4800" dirty="0">
                <a:solidFill>
                  <a:schemeClr val="accent2">
                    <a:lumMod val="75000"/>
                  </a:schemeClr>
                </a:solidFill>
                <a:latin typeface="Rockwell" panose="02060603020205020403" pitchFamily="18" charset="0"/>
              </a:rPr>
              <a:t>KEY TERMS USED IN RECRUITING</a:t>
            </a:r>
          </a:p>
        </p:txBody>
      </p:sp>
      <p:graphicFrame>
        <p:nvGraphicFramePr>
          <p:cNvPr id="6" name="Table 5"/>
          <p:cNvGraphicFramePr>
            <a:graphicFrameLocks noGrp="1"/>
          </p:cNvGraphicFramePr>
          <p:nvPr>
            <p:extLst>
              <p:ext uri="{D42A27DB-BD31-4B8C-83A1-F6EECF244321}">
                <p14:modId xmlns:p14="http://schemas.microsoft.com/office/powerpoint/2010/main" val="3496013143"/>
              </p:ext>
            </p:extLst>
          </p:nvPr>
        </p:nvGraphicFramePr>
        <p:xfrm>
          <a:off x="5367073" y="3897904"/>
          <a:ext cx="5780016" cy="1444976"/>
        </p:xfrm>
        <a:graphic>
          <a:graphicData uri="http://schemas.openxmlformats.org/drawingml/2006/table">
            <a:tbl>
              <a:tblPr firstRow="1" bandRow="1">
                <a:tableStyleId>{F5AB1C69-6EDB-4FF4-983F-18BD219EF322}</a:tableStyleId>
              </a:tblPr>
              <a:tblGrid>
                <a:gridCol w="1926672">
                  <a:extLst>
                    <a:ext uri="{9D8B030D-6E8A-4147-A177-3AD203B41FA5}">
                      <a16:colId xmlns="" xmlns:a16="http://schemas.microsoft.com/office/drawing/2014/main" val="2509637125"/>
                    </a:ext>
                  </a:extLst>
                </a:gridCol>
                <a:gridCol w="1926672">
                  <a:extLst>
                    <a:ext uri="{9D8B030D-6E8A-4147-A177-3AD203B41FA5}">
                      <a16:colId xmlns="" xmlns:a16="http://schemas.microsoft.com/office/drawing/2014/main" val="2818700725"/>
                    </a:ext>
                  </a:extLst>
                </a:gridCol>
                <a:gridCol w="1926672">
                  <a:extLst>
                    <a:ext uri="{9D8B030D-6E8A-4147-A177-3AD203B41FA5}">
                      <a16:colId xmlns="" xmlns:a16="http://schemas.microsoft.com/office/drawing/2014/main" val="2000754582"/>
                    </a:ext>
                  </a:extLst>
                </a:gridCol>
              </a:tblGrid>
              <a:tr h="248213">
                <a:tc>
                  <a:txBody>
                    <a:bodyPr/>
                    <a:lstStyle/>
                    <a:p>
                      <a:pPr algn="ctr"/>
                      <a:r>
                        <a:rPr lang="en-US" sz="1100" dirty="0">
                          <a:latin typeface="Arial" panose="020B0604020202020204" pitchFamily="34" charset="0"/>
                          <a:cs typeface="Arial" panose="020B0604020202020204" pitchFamily="34" charset="0"/>
                        </a:rPr>
                        <a:t>SCHOLARSHIP</a:t>
                      </a:r>
                      <a:endParaRPr lang="en-US" sz="1100" b="0" dirty="0">
                        <a:latin typeface="Arial" panose="020B0604020202020204" pitchFamily="34" charset="0"/>
                        <a:cs typeface="Arial" panose="020B0604020202020204" pitchFamily="34" charset="0"/>
                      </a:endParaRPr>
                    </a:p>
                  </a:txBody>
                  <a:tcPr/>
                </a:tc>
                <a:tc>
                  <a:txBody>
                    <a:bodyPr/>
                    <a:lstStyle/>
                    <a:p>
                      <a:pPr algn="ctr"/>
                      <a:r>
                        <a:rPr lang="en-US" sz="1100" dirty="0">
                          <a:latin typeface="Arial" panose="020B0604020202020204" pitchFamily="34" charset="0"/>
                          <a:cs typeface="Arial" panose="020B0604020202020204" pitchFamily="34" charset="0"/>
                        </a:rPr>
                        <a:t>OFFICIAL VISIT</a:t>
                      </a:r>
                      <a:endParaRPr lang="en-US" sz="1100" b="0" dirty="0">
                        <a:latin typeface="Arial" panose="020B0604020202020204" pitchFamily="34" charset="0"/>
                        <a:cs typeface="Arial" panose="020B0604020202020204" pitchFamily="34" charset="0"/>
                      </a:endParaRPr>
                    </a:p>
                  </a:txBody>
                  <a:tcPr/>
                </a:tc>
                <a:tc>
                  <a:txBody>
                    <a:bodyPr/>
                    <a:lstStyle/>
                    <a:p>
                      <a:pPr algn="ctr"/>
                      <a:r>
                        <a:rPr lang="en-US" sz="1100" dirty="0">
                          <a:latin typeface="Arial" panose="020B0604020202020204" pitchFamily="34" charset="0"/>
                          <a:cs typeface="Arial" panose="020B0604020202020204" pitchFamily="34" charset="0"/>
                        </a:rPr>
                        <a:t>ENROLLS</a:t>
                      </a:r>
                      <a:endParaRPr lang="en-US" sz="1100" b="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011542359"/>
                  </a:ext>
                </a:extLst>
              </a:tr>
              <a:tr h="248213">
                <a:tc>
                  <a:txBody>
                    <a:bodyPr/>
                    <a:lstStyle/>
                    <a:p>
                      <a:pPr algn="ctr"/>
                      <a:r>
                        <a:rPr lang="en-US" sz="1100" dirty="0">
                          <a:latin typeface="Arial" panose="020B0604020202020204" pitchFamily="34" charset="0"/>
                          <a:cs typeface="Arial" panose="020B0604020202020204" pitchFamily="34" charset="0"/>
                        </a:rPr>
                        <a:t>EARLY ENROLLEE</a:t>
                      </a:r>
                    </a:p>
                  </a:txBody>
                  <a:tcPr/>
                </a:tc>
                <a:tc>
                  <a:txBody>
                    <a:bodyPr/>
                    <a:lstStyle/>
                    <a:p>
                      <a:pPr algn="ctr"/>
                      <a:r>
                        <a:rPr lang="en-US" sz="1100" dirty="0">
                          <a:latin typeface="Arial" panose="020B0604020202020204" pitchFamily="34" charset="0"/>
                          <a:cs typeface="Arial" panose="020B0604020202020204" pitchFamily="34" charset="0"/>
                        </a:rPr>
                        <a:t>YES</a:t>
                      </a:r>
                    </a:p>
                  </a:txBody>
                  <a:tcPr/>
                </a:tc>
                <a:tc>
                  <a:txBody>
                    <a:bodyPr/>
                    <a:lstStyle/>
                    <a:p>
                      <a:pPr algn="ctr"/>
                      <a:r>
                        <a:rPr lang="en-US" sz="1100" dirty="0">
                          <a:latin typeface="Arial" panose="020B0604020202020204" pitchFamily="34" charset="0"/>
                          <a:cs typeface="Arial" panose="020B0604020202020204" pitchFamily="34" charset="0"/>
                        </a:rPr>
                        <a:t>SPRING</a:t>
                      </a:r>
                    </a:p>
                  </a:txBody>
                  <a:tcPr/>
                </a:tc>
                <a:extLst>
                  <a:ext uri="{0D108BD9-81ED-4DB2-BD59-A6C34878D82A}">
                    <a16:rowId xmlns="" xmlns:a16="http://schemas.microsoft.com/office/drawing/2014/main" val="3002654592"/>
                  </a:ext>
                </a:extLst>
              </a:tr>
              <a:tr h="248213">
                <a:tc>
                  <a:txBody>
                    <a:bodyPr/>
                    <a:lstStyle/>
                    <a:p>
                      <a:pPr algn="ctr"/>
                      <a:r>
                        <a:rPr lang="en-US" sz="1100" dirty="0">
                          <a:latin typeface="Arial" panose="020B0604020202020204" pitchFamily="34" charset="0"/>
                          <a:cs typeface="Arial" panose="020B0604020202020204" pitchFamily="34" charset="0"/>
                        </a:rPr>
                        <a:t>FALL ENROLLEE</a:t>
                      </a:r>
                    </a:p>
                  </a:txBody>
                  <a:tcPr/>
                </a:tc>
                <a:tc>
                  <a:txBody>
                    <a:bodyPr/>
                    <a:lstStyle/>
                    <a:p>
                      <a:pPr algn="ctr"/>
                      <a:r>
                        <a:rPr lang="en-US" sz="1100" dirty="0">
                          <a:latin typeface="Arial" panose="020B0604020202020204" pitchFamily="34" charset="0"/>
                          <a:cs typeface="Arial" panose="020B0604020202020204" pitchFamily="34" charset="0"/>
                        </a:rPr>
                        <a:t>YES</a:t>
                      </a:r>
                    </a:p>
                  </a:txBody>
                  <a:tcPr/>
                </a:tc>
                <a:tc>
                  <a:txBody>
                    <a:bodyPr/>
                    <a:lstStyle/>
                    <a:p>
                      <a:pPr algn="ctr"/>
                      <a:r>
                        <a:rPr lang="en-US" sz="1100" dirty="0">
                          <a:latin typeface="Arial" panose="020B0604020202020204" pitchFamily="34" charset="0"/>
                          <a:cs typeface="Arial" panose="020B0604020202020204" pitchFamily="34" charset="0"/>
                        </a:rPr>
                        <a:t>FALL</a:t>
                      </a:r>
                    </a:p>
                  </a:txBody>
                  <a:tcPr/>
                </a:tc>
                <a:extLst>
                  <a:ext uri="{0D108BD9-81ED-4DB2-BD59-A6C34878D82A}">
                    <a16:rowId xmlns="" xmlns:a16="http://schemas.microsoft.com/office/drawing/2014/main" val="411460468"/>
                  </a:ext>
                </a:extLst>
              </a:tr>
              <a:tr h="248213">
                <a:tc>
                  <a:txBody>
                    <a:bodyPr/>
                    <a:lstStyle/>
                    <a:p>
                      <a:pPr algn="ctr"/>
                      <a:r>
                        <a:rPr lang="en-US" sz="1100" dirty="0">
                          <a:latin typeface="Arial" panose="020B0604020202020204" pitchFamily="34" charset="0"/>
                          <a:cs typeface="Arial" panose="020B0604020202020204" pitchFamily="34" charset="0"/>
                        </a:rPr>
                        <a:t>BLUESHIRT</a:t>
                      </a:r>
                    </a:p>
                  </a:txBody>
                  <a:tcPr/>
                </a:tc>
                <a:tc>
                  <a:txBody>
                    <a:bodyPr/>
                    <a:lstStyle/>
                    <a:p>
                      <a:pPr algn="ctr"/>
                      <a:r>
                        <a:rPr lang="en-US" sz="1100" dirty="0">
                          <a:latin typeface="Arial" panose="020B0604020202020204" pitchFamily="34" charset="0"/>
                          <a:cs typeface="Arial" panose="020B0604020202020204" pitchFamily="34" charset="0"/>
                        </a:rPr>
                        <a:t>NO</a:t>
                      </a:r>
                    </a:p>
                  </a:txBody>
                  <a:tcPr/>
                </a:tc>
                <a:tc>
                  <a:txBody>
                    <a:bodyPr/>
                    <a:lstStyle/>
                    <a:p>
                      <a:pPr algn="ctr"/>
                      <a:r>
                        <a:rPr lang="en-US" sz="1100" dirty="0">
                          <a:latin typeface="Arial" panose="020B0604020202020204" pitchFamily="34" charset="0"/>
                          <a:cs typeface="Arial" panose="020B0604020202020204" pitchFamily="34" charset="0"/>
                        </a:rPr>
                        <a:t>FALL</a:t>
                      </a:r>
                    </a:p>
                  </a:txBody>
                  <a:tcPr/>
                </a:tc>
                <a:extLst>
                  <a:ext uri="{0D108BD9-81ED-4DB2-BD59-A6C34878D82A}">
                    <a16:rowId xmlns="" xmlns:a16="http://schemas.microsoft.com/office/drawing/2014/main" val="3625336140"/>
                  </a:ext>
                </a:extLst>
              </a:tr>
              <a:tr h="408656">
                <a:tc>
                  <a:txBody>
                    <a:bodyPr/>
                    <a:lstStyle/>
                    <a:p>
                      <a:pPr algn="ctr"/>
                      <a:r>
                        <a:rPr lang="en-US" sz="1100" dirty="0">
                          <a:latin typeface="Arial" panose="020B0604020202020204" pitchFamily="34" charset="0"/>
                          <a:cs typeface="Arial" panose="020B0604020202020204" pitchFamily="34" charset="0"/>
                        </a:rPr>
                        <a:t>GRAYSHIRT</a:t>
                      </a:r>
                    </a:p>
                  </a:txBody>
                  <a:tcPr/>
                </a:tc>
                <a:tc>
                  <a:txBody>
                    <a:bodyPr/>
                    <a:lstStyle/>
                    <a:p>
                      <a:pPr algn="ctr"/>
                      <a:r>
                        <a:rPr lang="en-US" sz="1100" dirty="0">
                          <a:latin typeface="Arial" panose="020B0604020202020204" pitchFamily="34" charset="0"/>
                          <a:cs typeface="Arial" panose="020B0604020202020204" pitchFamily="34" charset="0"/>
                        </a:rPr>
                        <a:t>YES</a:t>
                      </a:r>
                    </a:p>
                  </a:txBody>
                  <a:tcPr/>
                </a:tc>
                <a:tc>
                  <a:txBody>
                    <a:bodyPr/>
                    <a:lstStyle/>
                    <a:p>
                      <a:pPr algn="ctr"/>
                      <a:r>
                        <a:rPr lang="en-US" sz="1100" dirty="0">
                          <a:latin typeface="Arial" panose="020B0604020202020204" pitchFamily="34" charset="0"/>
                          <a:cs typeface="Arial" panose="020B0604020202020204" pitchFamily="34" charset="0"/>
                        </a:rPr>
                        <a:t>SPRING FOLLOW YR</a:t>
                      </a:r>
                    </a:p>
                  </a:txBody>
                  <a:tcPr/>
                </a:tc>
                <a:extLst>
                  <a:ext uri="{0D108BD9-81ED-4DB2-BD59-A6C34878D82A}">
                    <a16:rowId xmlns="" xmlns:a16="http://schemas.microsoft.com/office/drawing/2014/main" val="1842489364"/>
                  </a:ext>
                </a:extLst>
              </a:tr>
            </a:tbl>
          </a:graphicData>
        </a:graphic>
      </p:graphicFrame>
    </p:spTree>
    <p:extLst>
      <p:ext uri="{BB962C8B-B14F-4D97-AF65-F5344CB8AC3E}">
        <p14:creationId xmlns:p14="http://schemas.microsoft.com/office/powerpoint/2010/main" val="2492840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7383" y="2206303"/>
            <a:ext cx="1631299" cy="421419"/>
          </a:xfrm>
          <a:prstGeom prst="rect">
            <a:avLst/>
          </a:prstGeom>
        </p:spPr>
      </p:pic>
      <p:pic>
        <p:nvPicPr>
          <p:cNvPr id="4" name="Picture 3"/>
          <p:cNvPicPr>
            <a:picLocks noChangeAspect="1"/>
          </p:cNvPicPr>
          <p:nvPr/>
        </p:nvPicPr>
        <p:blipFill>
          <a:blip r:embed="rId3"/>
          <a:stretch>
            <a:fillRect/>
          </a:stretch>
        </p:blipFill>
        <p:spPr>
          <a:xfrm>
            <a:off x="585013" y="4228560"/>
            <a:ext cx="1236040" cy="939007"/>
          </a:xfrm>
          <a:prstGeom prst="rect">
            <a:avLst/>
          </a:prstGeom>
        </p:spPr>
      </p:pic>
      <p:pic>
        <p:nvPicPr>
          <p:cNvPr id="5" name="Picture 4"/>
          <p:cNvPicPr>
            <a:picLocks noChangeAspect="1"/>
          </p:cNvPicPr>
          <p:nvPr/>
        </p:nvPicPr>
        <p:blipFill>
          <a:blip r:embed="rId4"/>
          <a:stretch>
            <a:fillRect/>
          </a:stretch>
        </p:blipFill>
        <p:spPr>
          <a:xfrm>
            <a:off x="420855" y="3066178"/>
            <a:ext cx="1564356" cy="640036"/>
          </a:xfrm>
          <a:prstGeom prst="rect">
            <a:avLst/>
          </a:prstGeom>
        </p:spPr>
      </p:pic>
      <p:sp>
        <p:nvSpPr>
          <p:cNvPr id="6" name="TextBox 5"/>
          <p:cNvSpPr txBox="1"/>
          <p:nvPr/>
        </p:nvSpPr>
        <p:spPr>
          <a:xfrm>
            <a:off x="2777013" y="661160"/>
            <a:ext cx="6922088" cy="769441"/>
          </a:xfrm>
          <a:prstGeom prst="rect">
            <a:avLst/>
          </a:prstGeom>
          <a:noFill/>
        </p:spPr>
        <p:txBody>
          <a:bodyPr wrap="none" rtlCol="0">
            <a:spAutoFit/>
          </a:bodyPr>
          <a:lstStyle/>
          <a:p>
            <a:r>
              <a:rPr lang="en-US" sz="4400" dirty="0">
                <a:solidFill>
                  <a:srgbClr val="0070C0"/>
                </a:solidFill>
              </a:rPr>
              <a:t>RECRUITING REPORTING MEDIA</a:t>
            </a:r>
          </a:p>
        </p:txBody>
      </p:sp>
      <p:sp>
        <p:nvSpPr>
          <p:cNvPr id="7" name="TextBox 6"/>
          <p:cNvSpPr txBox="1"/>
          <p:nvPr/>
        </p:nvSpPr>
        <p:spPr>
          <a:xfrm>
            <a:off x="3059343" y="1430601"/>
            <a:ext cx="6357428" cy="403187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Subscription based business that follows the recruitment of top prospects from across the country.  Their job is not to get prospects offers, but college recruiting offices read and follow the activities of prospects on their boards.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What you say in a story can have repercussions if you say something negative or forget to mention a school that is recruiting you.</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Top prospects will be contacted by multiple recruiting reporters whose job is to write positives about the school they cover.  Main recruiting analyst will write more general content about all schools of interest.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Don’t be afraid to control this aspect of your recruitment and how many reporters you speak with. </a:t>
            </a:r>
          </a:p>
        </p:txBody>
      </p:sp>
    </p:spTree>
    <p:extLst>
      <p:ext uri="{BB962C8B-B14F-4D97-AF65-F5344CB8AC3E}">
        <p14:creationId xmlns:p14="http://schemas.microsoft.com/office/powerpoint/2010/main" val="1879774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6042" y="1825016"/>
            <a:ext cx="1711013" cy="442012"/>
          </a:xfrm>
          <a:prstGeom prst="rect">
            <a:avLst/>
          </a:prstGeom>
        </p:spPr>
      </p:pic>
      <p:pic>
        <p:nvPicPr>
          <p:cNvPr id="4" name="Picture 3"/>
          <p:cNvPicPr>
            <a:picLocks noChangeAspect="1"/>
          </p:cNvPicPr>
          <p:nvPr/>
        </p:nvPicPr>
        <p:blipFill>
          <a:blip r:embed="rId3"/>
          <a:stretch>
            <a:fillRect/>
          </a:stretch>
        </p:blipFill>
        <p:spPr>
          <a:xfrm>
            <a:off x="361065" y="3674180"/>
            <a:ext cx="1202912" cy="913840"/>
          </a:xfrm>
          <a:prstGeom prst="rect">
            <a:avLst/>
          </a:prstGeom>
        </p:spPr>
      </p:pic>
      <p:pic>
        <p:nvPicPr>
          <p:cNvPr id="5" name="Picture 4"/>
          <p:cNvPicPr>
            <a:picLocks noChangeAspect="1"/>
          </p:cNvPicPr>
          <p:nvPr/>
        </p:nvPicPr>
        <p:blipFill>
          <a:blip r:embed="rId4"/>
          <a:stretch>
            <a:fillRect/>
          </a:stretch>
        </p:blipFill>
        <p:spPr>
          <a:xfrm>
            <a:off x="361065" y="2679328"/>
            <a:ext cx="1423856" cy="582552"/>
          </a:xfrm>
          <a:prstGeom prst="rect">
            <a:avLst/>
          </a:prstGeom>
        </p:spPr>
      </p:pic>
      <p:sp>
        <p:nvSpPr>
          <p:cNvPr id="6" name="TextBox 5"/>
          <p:cNvSpPr txBox="1"/>
          <p:nvPr/>
        </p:nvSpPr>
        <p:spPr>
          <a:xfrm>
            <a:off x="3026441" y="420636"/>
            <a:ext cx="6922088" cy="769441"/>
          </a:xfrm>
          <a:prstGeom prst="rect">
            <a:avLst/>
          </a:prstGeom>
          <a:noFill/>
        </p:spPr>
        <p:txBody>
          <a:bodyPr wrap="none" rtlCol="0">
            <a:spAutoFit/>
          </a:bodyPr>
          <a:lstStyle/>
          <a:p>
            <a:r>
              <a:rPr lang="en-US" sz="4400" dirty="0">
                <a:solidFill>
                  <a:srgbClr val="0070C0"/>
                </a:solidFill>
              </a:rPr>
              <a:t>RECRUITING REPORTING MEDIA</a:t>
            </a:r>
          </a:p>
        </p:txBody>
      </p:sp>
      <p:sp>
        <p:nvSpPr>
          <p:cNvPr id="7" name="TextBox 6"/>
          <p:cNvSpPr txBox="1"/>
          <p:nvPr/>
        </p:nvSpPr>
        <p:spPr>
          <a:xfrm>
            <a:off x="3096421" y="1190077"/>
            <a:ext cx="6782129" cy="338554"/>
          </a:xfrm>
          <a:prstGeom prst="rect">
            <a:avLst/>
          </a:prstGeom>
          <a:noFill/>
        </p:spPr>
        <p:txBody>
          <a:bodyPr wrap="square" rtlCol="0">
            <a:spAutoFit/>
          </a:bodyPr>
          <a:lstStyle/>
          <a:p>
            <a:r>
              <a:rPr lang="en-US" sz="1600" b="1" dirty="0">
                <a:solidFill>
                  <a:srgbClr val="FF0000"/>
                </a:solidFill>
                <a:latin typeface="Arial" panose="020B0604020202020204" pitchFamily="34" charset="0"/>
                <a:cs typeface="Arial" panose="020B0604020202020204" pitchFamily="34" charset="0"/>
              </a:rPr>
              <a:t>How important are “STARS” and rankings in the recruiting process?</a:t>
            </a:r>
          </a:p>
        </p:txBody>
      </p:sp>
      <p:sp>
        <p:nvSpPr>
          <p:cNvPr id="8" name="TextBox 7"/>
          <p:cNvSpPr txBox="1"/>
          <p:nvPr/>
        </p:nvSpPr>
        <p:spPr>
          <a:xfrm>
            <a:off x="3096421" y="1474792"/>
            <a:ext cx="7142857"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Stars and rankings are for fans.  Don’t be caught up into thinking stars or a ranking will get you offers.  Every year, prospects with rankings and stars don’t end up at D1 programs.  The list is long of guys with 2-stars becoming major college and even NFL standouts. </a:t>
            </a:r>
          </a:p>
        </p:txBody>
      </p:sp>
      <p:pic>
        <p:nvPicPr>
          <p:cNvPr id="9" name="Picture 8"/>
          <p:cNvPicPr>
            <a:picLocks noChangeAspect="1"/>
          </p:cNvPicPr>
          <p:nvPr/>
        </p:nvPicPr>
        <p:blipFill>
          <a:blip r:embed="rId5"/>
          <a:stretch>
            <a:fillRect/>
          </a:stretch>
        </p:blipFill>
        <p:spPr>
          <a:xfrm>
            <a:off x="2525086" y="3261880"/>
            <a:ext cx="3962400" cy="2276475"/>
          </a:xfrm>
          <a:prstGeom prst="rect">
            <a:avLst/>
          </a:prstGeom>
        </p:spPr>
      </p:pic>
      <p:pic>
        <p:nvPicPr>
          <p:cNvPr id="10" name="Picture 9"/>
          <p:cNvPicPr>
            <a:picLocks noChangeAspect="1"/>
          </p:cNvPicPr>
          <p:nvPr/>
        </p:nvPicPr>
        <p:blipFill>
          <a:blip r:embed="rId6"/>
          <a:stretch>
            <a:fillRect/>
          </a:stretch>
        </p:blipFill>
        <p:spPr>
          <a:xfrm>
            <a:off x="6806530" y="3261880"/>
            <a:ext cx="3981450" cy="2247900"/>
          </a:xfrm>
          <a:prstGeom prst="rect">
            <a:avLst/>
          </a:prstGeom>
        </p:spPr>
      </p:pic>
      <p:sp>
        <p:nvSpPr>
          <p:cNvPr id="11" name="TextBox 10"/>
          <p:cNvSpPr txBox="1"/>
          <p:nvPr/>
        </p:nvSpPr>
        <p:spPr>
          <a:xfrm>
            <a:off x="3205202" y="2605892"/>
            <a:ext cx="6925294" cy="461665"/>
          </a:xfrm>
          <a:prstGeom prst="rect">
            <a:avLst/>
          </a:prstGeom>
          <a:noFill/>
        </p:spPr>
        <p:txBody>
          <a:bodyPr wrap="none" rtlCol="0">
            <a:spAutoFit/>
          </a:bodyPr>
          <a:lstStyle/>
          <a:p>
            <a:r>
              <a:rPr lang="en-US" sz="2400" dirty="0" err="1">
                <a:solidFill>
                  <a:schemeClr val="accent3">
                    <a:lumMod val="50000"/>
                  </a:schemeClr>
                </a:solidFill>
              </a:rPr>
              <a:t>Le’Veon</a:t>
            </a:r>
            <a:r>
              <a:rPr lang="en-US" sz="2400" dirty="0">
                <a:solidFill>
                  <a:schemeClr val="accent3">
                    <a:lumMod val="50000"/>
                  </a:schemeClr>
                </a:solidFill>
              </a:rPr>
              <a:t> Bell – 2-Star High School / 4-Star NFL Prospect</a:t>
            </a:r>
          </a:p>
        </p:txBody>
      </p:sp>
    </p:spTree>
    <p:extLst>
      <p:ext uri="{BB962C8B-B14F-4D97-AF65-F5344CB8AC3E}">
        <p14:creationId xmlns:p14="http://schemas.microsoft.com/office/powerpoint/2010/main" val="56812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278" y="231820"/>
            <a:ext cx="5941871" cy="5999350"/>
          </a:xfrm>
          <a:prstGeom prst="rect">
            <a:avLst/>
          </a:prstGeom>
        </p:spPr>
      </p:pic>
    </p:spTree>
    <p:extLst>
      <p:ext uri="{BB962C8B-B14F-4D97-AF65-F5344CB8AC3E}">
        <p14:creationId xmlns:p14="http://schemas.microsoft.com/office/powerpoint/2010/main" val="537219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39875" y="395466"/>
            <a:ext cx="2220047" cy="828737"/>
          </a:xfrm>
          <a:prstGeom prst="rect">
            <a:avLst/>
          </a:prstGeom>
        </p:spPr>
      </p:pic>
      <p:sp>
        <p:nvSpPr>
          <p:cNvPr id="4" name="TextBox 3"/>
          <p:cNvSpPr txBox="1"/>
          <p:nvPr/>
        </p:nvSpPr>
        <p:spPr>
          <a:xfrm>
            <a:off x="2455641" y="302002"/>
            <a:ext cx="4378122" cy="1015663"/>
          </a:xfrm>
          <a:prstGeom prst="rect">
            <a:avLst/>
          </a:prstGeom>
          <a:noFill/>
        </p:spPr>
        <p:txBody>
          <a:bodyPr wrap="none" rtlCol="0">
            <a:spAutoFit/>
          </a:bodyPr>
          <a:lstStyle/>
          <a:p>
            <a:r>
              <a:rPr lang="en-US" sz="6000" dirty="0">
                <a:solidFill>
                  <a:schemeClr val="accent1">
                    <a:lumMod val="75000"/>
                  </a:schemeClr>
                </a:solidFill>
              </a:rPr>
              <a:t>SOCIAL MEDIA</a:t>
            </a:r>
          </a:p>
        </p:txBody>
      </p:sp>
      <p:sp>
        <p:nvSpPr>
          <p:cNvPr id="8" name="TextBox 7"/>
          <p:cNvSpPr txBox="1"/>
          <p:nvPr/>
        </p:nvSpPr>
        <p:spPr>
          <a:xfrm>
            <a:off x="5117284" y="1803633"/>
            <a:ext cx="4521666" cy="338554"/>
          </a:xfrm>
          <a:prstGeom prst="rect">
            <a:avLst/>
          </a:prstGeom>
          <a:noFill/>
        </p:spPr>
        <p:txBody>
          <a:bodyPr wrap="square" rtlCol="0">
            <a:spAutoFit/>
          </a:bodyPr>
          <a:lstStyle/>
          <a:p>
            <a:endParaRPr lang="en-US" sz="1600" dirty="0"/>
          </a:p>
        </p:txBody>
      </p:sp>
      <p:sp>
        <p:nvSpPr>
          <p:cNvPr id="3" name="TextBox 2"/>
          <p:cNvSpPr txBox="1"/>
          <p:nvPr/>
        </p:nvSpPr>
        <p:spPr>
          <a:xfrm>
            <a:off x="1591541" y="1317665"/>
            <a:ext cx="10147741" cy="427809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Be visible…  If you hide your Facebook profile, you’ll lose the social connections that can help</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your recruitment.  College coaches can use Facebook Messenger to stay in contact with you</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Watch </a:t>
            </a:r>
            <a:r>
              <a:rPr lang="en-US" sz="1600" dirty="0">
                <a:latin typeface="Arial" panose="020B0604020202020204" pitchFamily="34" charset="0"/>
                <a:cs typeface="Arial" panose="020B0604020202020204" pitchFamily="34" charset="0"/>
              </a:rPr>
              <a:t>your posts!!!!  Bad social media etiquette can bring recruiting to a stop and you’ll never know it.</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FACT!!!  Photos from a party to an off-color post have the potential to get you in trouble and reflect poorly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on you.  If you wouldn’t allow your parents to see or ready, don’t post or share.  College coaches are making</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 investment in you as a person when they give you a scholarship.  They will pick an athlete with a clean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social media profile over one who doesn’t value their online image.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Watch your comments.  Be nice.  No profanity or anything that is going to draw negative attention to you.</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Coaches, recruiters, and even admission officials watch comments.  No DRAMA as coaches don’t have time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to deal with players who will bring drama to their program.</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Do promote yourself.  Do post positive things you’re doing in the classroom, community or on the field.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Remember, just because you delete a post, it still may be in cyber space to come back and haunt you.</a:t>
            </a:r>
          </a:p>
        </p:txBody>
      </p:sp>
    </p:spTree>
    <p:extLst>
      <p:ext uri="{BB962C8B-B14F-4D97-AF65-F5344CB8AC3E}">
        <p14:creationId xmlns:p14="http://schemas.microsoft.com/office/powerpoint/2010/main" val="689240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71715" y="425936"/>
            <a:ext cx="2139876" cy="700685"/>
          </a:xfrm>
          <a:prstGeom prst="rect">
            <a:avLst/>
          </a:prstGeom>
        </p:spPr>
      </p:pic>
      <p:sp>
        <p:nvSpPr>
          <p:cNvPr id="4" name="TextBox 3"/>
          <p:cNvSpPr txBox="1"/>
          <p:nvPr/>
        </p:nvSpPr>
        <p:spPr>
          <a:xfrm>
            <a:off x="2119617" y="268446"/>
            <a:ext cx="4378122" cy="1015663"/>
          </a:xfrm>
          <a:prstGeom prst="rect">
            <a:avLst/>
          </a:prstGeom>
          <a:noFill/>
        </p:spPr>
        <p:txBody>
          <a:bodyPr wrap="none" rtlCol="0">
            <a:spAutoFit/>
          </a:bodyPr>
          <a:lstStyle/>
          <a:p>
            <a:r>
              <a:rPr lang="en-US" sz="6000" dirty="0">
                <a:solidFill>
                  <a:schemeClr val="accent1">
                    <a:lumMod val="75000"/>
                  </a:schemeClr>
                </a:solidFill>
              </a:rPr>
              <a:t>SOCIAL MEDIA</a:t>
            </a:r>
          </a:p>
        </p:txBody>
      </p:sp>
      <p:sp>
        <p:nvSpPr>
          <p:cNvPr id="8" name="TextBox 7"/>
          <p:cNvSpPr txBox="1"/>
          <p:nvPr/>
        </p:nvSpPr>
        <p:spPr>
          <a:xfrm>
            <a:off x="309093" y="1264510"/>
            <a:ext cx="10908406" cy="4647426"/>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Twitter is the most popular platform for College Coaches. Create a handle that can be identifiable and include Name, High School, </a:t>
            </a:r>
          </a:p>
          <a:p>
            <a:r>
              <a:rPr lang="en-US" sz="1400" dirty="0">
                <a:latin typeface="Arial" panose="020B0604020202020204" pitchFamily="34" charset="0"/>
                <a:cs typeface="Arial" panose="020B0604020202020204" pitchFamily="34" charset="0"/>
              </a:rPr>
              <a:t>City/State, Grade Year, Position and  </a:t>
            </a:r>
            <a:r>
              <a:rPr lang="en-US" sz="1400" dirty="0" err="1">
                <a:latin typeface="Arial" panose="020B0604020202020204" pitchFamily="34" charset="0"/>
                <a:cs typeface="Arial" panose="020B0604020202020204" pitchFamily="34" charset="0"/>
              </a:rPr>
              <a:t>Hudl</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Link</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Connect </a:t>
            </a:r>
            <a:r>
              <a:rPr lang="en-US" sz="1400" dirty="0">
                <a:latin typeface="Arial" panose="020B0604020202020204" pitchFamily="34" charset="0"/>
                <a:cs typeface="Arial" panose="020B0604020202020204" pitchFamily="34" charset="0"/>
              </a:rPr>
              <a:t>with coaches.  Watch for college coaches and support staff following you on Twitter.  If they follow you, follow back.  There is a reason they decided to follow.  Follow coaches of programs you have interest in attending.  They may not follow back, but they will receive a notice you are following them and will have to look.</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Biggest part of Twitter used by college coaches is direct messaging.  However, keep in mind they have rules to follow on when they can use direct messaging with a prospect.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Watch what you say.  Just like Facebook, anything you tweet or re-tweet is now owned by you.  Profanity and negative comments are frowned upon and reflects on you.  Attitude and drama just doesn’t play in helping you impress a coach.</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Don’t get caught up getting followers from fans of schools.  At some point you will be picking one school to attend.  All those fake followers will drop you and who knows what they’ll post about you as they go.</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Don’t post a Top List of schools at any time during the recruiting process.  You can post offers you’ve received but never burn a bridge by leaving a school out of consideration.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Remember: Once a Tweet is out there, it’s out there. </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37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175" y="418845"/>
            <a:ext cx="6056915" cy="1107996"/>
          </a:xfrm>
          <a:prstGeom prst="rect">
            <a:avLst/>
          </a:prstGeom>
          <a:noFill/>
        </p:spPr>
        <p:txBody>
          <a:bodyPr wrap="none" rtlCol="0">
            <a:spAutoFit/>
          </a:bodyPr>
          <a:lstStyle/>
          <a:p>
            <a:r>
              <a:rPr lang="en-US" sz="6600" dirty="0">
                <a:solidFill>
                  <a:schemeClr val="accent1"/>
                </a:solidFill>
              </a:rPr>
              <a:t>USA TODAY STORY</a:t>
            </a:r>
          </a:p>
        </p:txBody>
      </p:sp>
      <p:sp>
        <p:nvSpPr>
          <p:cNvPr id="3" name="TextBox 2"/>
          <p:cNvSpPr txBox="1"/>
          <p:nvPr/>
        </p:nvSpPr>
        <p:spPr>
          <a:xfrm>
            <a:off x="787893" y="1958014"/>
            <a:ext cx="10687541" cy="2308324"/>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 a new survey just released, 35% out of 350 college admissions officers across the United States </a:t>
            </a:r>
          </a:p>
          <a:p>
            <a:r>
              <a:rPr lang="en-US" dirty="0">
                <a:latin typeface="Arial" panose="020B0604020202020204" pitchFamily="34" charset="0"/>
                <a:cs typeface="Arial" panose="020B0604020202020204" pitchFamily="34" charset="0"/>
              </a:rPr>
              <a:t>Admitted to checking an applicant’s social media profile before making a decision on an applicant’s</a:t>
            </a:r>
          </a:p>
          <a:p>
            <a:r>
              <a:rPr lang="en-US" dirty="0">
                <a:latin typeface="Arial" panose="020B0604020202020204" pitchFamily="34" charset="0"/>
                <a:cs typeface="Arial" panose="020B0604020202020204" pitchFamily="34" charset="0"/>
              </a:rPr>
              <a:t>admission to their university.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asked, admission officers said social media sites allowed them to get a more authentic</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holistic view of applicants beyond the standard applications.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 only can social media hurt your recruitment, it can keep you from entering a college or taking a job.</a:t>
            </a:r>
          </a:p>
        </p:txBody>
      </p:sp>
      <p:sp>
        <p:nvSpPr>
          <p:cNvPr id="4" name="TextBox 3"/>
          <p:cNvSpPr txBox="1"/>
          <p:nvPr/>
        </p:nvSpPr>
        <p:spPr>
          <a:xfrm>
            <a:off x="612396" y="4815281"/>
            <a:ext cx="1785040" cy="369332"/>
          </a:xfrm>
          <a:prstGeom prst="rect">
            <a:avLst/>
          </a:prstGeom>
          <a:noFill/>
        </p:spPr>
        <p:txBody>
          <a:bodyPr wrap="none" rtlCol="0">
            <a:spAutoFit/>
          </a:bodyPr>
          <a:lstStyle/>
          <a:p>
            <a:r>
              <a:rPr lang="en-US" dirty="0">
                <a:hlinkClick r:id="rId2"/>
              </a:rPr>
              <a:t>USA TODAY STORY</a:t>
            </a:r>
            <a:endParaRPr lang="en-US" dirty="0"/>
          </a:p>
        </p:txBody>
      </p:sp>
    </p:spTree>
    <p:extLst>
      <p:ext uri="{BB962C8B-B14F-4D97-AF65-F5344CB8AC3E}">
        <p14:creationId xmlns:p14="http://schemas.microsoft.com/office/powerpoint/2010/main" val="318257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704" y="2189923"/>
            <a:ext cx="1899522" cy="709086"/>
          </a:xfrm>
          <a:prstGeom prst="rect">
            <a:avLst/>
          </a:prstGeom>
        </p:spPr>
      </p:pic>
      <p:pic>
        <p:nvPicPr>
          <p:cNvPr id="3" name="Picture 2"/>
          <p:cNvPicPr>
            <a:picLocks noChangeAspect="1"/>
          </p:cNvPicPr>
          <p:nvPr/>
        </p:nvPicPr>
        <p:blipFill>
          <a:blip r:embed="rId3"/>
          <a:stretch>
            <a:fillRect/>
          </a:stretch>
        </p:blipFill>
        <p:spPr>
          <a:xfrm>
            <a:off x="378704" y="3274879"/>
            <a:ext cx="1945763" cy="637124"/>
          </a:xfrm>
          <a:prstGeom prst="rect">
            <a:avLst/>
          </a:prstGeom>
        </p:spPr>
      </p:pic>
      <p:sp>
        <p:nvSpPr>
          <p:cNvPr id="4" name="TextBox 3"/>
          <p:cNvSpPr txBox="1"/>
          <p:nvPr/>
        </p:nvSpPr>
        <p:spPr>
          <a:xfrm>
            <a:off x="3311319" y="226502"/>
            <a:ext cx="4378122" cy="1015663"/>
          </a:xfrm>
          <a:prstGeom prst="rect">
            <a:avLst/>
          </a:prstGeom>
          <a:noFill/>
        </p:spPr>
        <p:txBody>
          <a:bodyPr wrap="none" rtlCol="0">
            <a:spAutoFit/>
          </a:bodyPr>
          <a:lstStyle/>
          <a:p>
            <a:r>
              <a:rPr lang="en-US" sz="6000" dirty="0">
                <a:solidFill>
                  <a:schemeClr val="accent1">
                    <a:lumMod val="75000"/>
                  </a:schemeClr>
                </a:solidFill>
              </a:rPr>
              <a:t>SOCIAL MEDIA</a:t>
            </a:r>
          </a:p>
        </p:txBody>
      </p:sp>
      <p:pic>
        <p:nvPicPr>
          <p:cNvPr id="6" name="Picture 5"/>
          <p:cNvPicPr>
            <a:picLocks noChangeAspect="1"/>
          </p:cNvPicPr>
          <p:nvPr/>
        </p:nvPicPr>
        <p:blipFill>
          <a:blip r:embed="rId4"/>
          <a:stretch>
            <a:fillRect/>
          </a:stretch>
        </p:blipFill>
        <p:spPr>
          <a:xfrm>
            <a:off x="7679600" y="1242165"/>
            <a:ext cx="3114626" cy="3295958"/>
          </a:xfrm>
          <a:prstGeom prst="rect">
            <a:avLst/>
          </a:prstGeom>
        </p:spPr>
      </p:pic>
      <p:pic>
        <p:nvPicPr>
          <p:cNvPr id="7" name="Picture 6"/>
          <p:cNvPicPr>
            <a:picLocks noChangeAspect="1"/>
          </p:cNvPicPr>
          <p:nvPr/>
        </p:nvPicPr>
        <p:blipFill>
          <a:blip r:embed="rId5"/>
          <a:stretch>
            <a:fillRect/>
          </a:stretch>
        </p:blipFill>
        <p:spPr>
          <a:xfrm>
            <a:off x="7768160" y="4658140"/>
            <a:ext cx="2937506" cy="895646"/>
          </a:xfrm>
          <a:prstGeom prst="rect">
            <a:avLst/>
          </a:prstGeom>
        </p:spPr>
      </p:pic>
      <p:sp>
        <p:nvSpPr>
          <p:cNvPr id="8" name="TextBox 7"/>
          <p:cNvSpPr txBox="1"/>
          <p:nvPr/>
        </p:nvSpPr>
        <p:spPr>
          <a:xfrm>
            <a:off x="2803011" y="1377571"/>
            <a:ext cx="4093828" cy="353943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What you post on social media becomes who you are in the eyes of college coaching staffs.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When you re-tweet or share a post from a friend, you take ownership like it was your own post.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Scholarships have been lost from social media as college coaches are putting their trust in you.</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You are a major investment for a university and they have to limit their risks. </a:t>
            </a:r>
          </a:p>
        </p:txBody>
      </p:sp>
    </p:spTree>
    <p:extLst>
      <p:ext uri="{BB962C8B-B14F-4D97-AF65-F5344CB8AC3E}">
        <p14:creationId xmlns:p14="http://schemas.microsoft.com/office/powerpoint/2010/main" val="1508278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0082" y="574777"/>
            <a:ext cx="3714750" cy="1228725"/>
          </a:xfrm>
          <a:prstGeom prst="rect">
            <a:avLst/>
          </a:prstGeom>
        </p:spPr>
      </p:pic>
      <p:sp>
        <p:nvSpPr>
          <p:cNvPr id="3" name="TextBox 2"/>
          <p:cNvSpPr txBox="1"/>
          <p:nvPr/>
        </p:nvSpPr>
        <p:spPr>
          <a:xfrm>
            <a:off x="5130800" y="990275"/>
            <a:ext cx="5816599" cy="403187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Identify yourself before the play starts using an arrow or circle.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Use first slide to put name/position ect. No one cares if you earned all conference, your stats ect.  They want to see you play. You have on average 45-seconds to grab attention.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Don’t use slow-motion, fast forward or special effects. Some coaches may feel you’ve doctored the film</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Place best (Dynamic) plays in first 5-10 plays.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Please, no music no matter how cool you think it might be.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Cut after the important part of your play is seen in the clip.  Offensive linemen, college coaches are not looking at the whole clip.</a:t>
            </a:r>
          </a:p>
        </p:txBody>
      </p:sp>
      <p:sp>
        <p:nvSpPr>
          <p:cNvPr id="4" name="TextBox 3"/>
          <p:cNvSpPr txBox="1"/>
          <p:nvPr/>
        </p:nvSpPr>
        <p:spPr>
          <a:xfrm>
            <a:off x="1179133" y="2019300"/>
            <a:ext cx="2736647" cy="584775"/>
          </a:xfrm>
          <a:prstGeom prst="rect">
            <a:avLst/>
          </a:prstGeom>
          <a:noFill/>
        </p:spPr>
        <p:txBody>
          <a:bodyPr wrap="none" rtlCol="0">
            <a:spAutoFit/>
          </a:bodyPr>
          <a:lstStyle/>
          <a:p>
            <a:r>
              <a:rPr lang="en-US" sz="3200" dirty="0">
                <a:solidFill>
                  <a:schemeClr val="tx1">
                    <a:lumMod val="95000"/>
                    <a:lumOff val="5000"/>
                  </a:schemeClr>
                </a:solidFill>
              </a:rPr>
              <a:t>DOs and DON’Ts</a:t>
            </a:r>
          </a:p>
        </p:txBody>
      </p:sp>
      <p:sp>
        <p:nvSpPr>
          <p:cNvPr id="5" name="TextBox 4"/>
          <p:cNvSpPr txBox="1"/>
          <p:nvPr/>
        </p:nvSpPr>
        <p:spPr>
          <a:xfrm>
            <a:off x="783191" y="2960045"/>
            <a:ext cx="3571299" cy="1815882"/>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No more than 25-30 plays (3-4 mins)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Show different aspects of your game.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Don’t make your highlight private.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Take time to make your highlight.</a:t>
            </a:r>
          </a:p>
        </p:txBody>
      </p:sp>
      <p:pic>
        <p:nvPicPr>
          <p:cNvPr id="6" name="Picture 5"/>
          <p:cNvPicPr>
            <a:picLocks noChangeAspect="1"/>
          </p:cNvPicPr>
          <p:nvPr/>
        </p:nvPicPr>
        <p:blipFill>
          <a:blip r:embed="rId3"/>
          <a:stretch>
            <a:fillRect/>
          </a:stretch>
        </p:blipFill>
        <p:spPr>
          <a:xfrm>
            <a:off x="457187" y="2018032"/>
            <a:ext cx="721946" cy="727483"/>
          </a:xfrm>
          <a:prstGeom prst="rect">
            <a:avLst/>
          </a:prstGeom>
        </p:spPr>
      </p:pic>
    </p:spTree>
    <p:extLst>
      <p:ext uri="{BB962C8B-B14F-4D97-AF65-F5344CB8AC3E}">
        <p14:creationId xmlns:p14="http://schemas.microsoft.com/office/powerpoint/2010/main" val="131412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72213" y="3296873"/>
            <a:ext cx="2347249" cy="2197799"/>
          </a:xfrm>
          <a:prstGeom prst="rect">
            <a:avLst/>
          </a:prstGeom>
        </p:spPr>
      </p:pic>
      <p:sp>
        <p:nvSpPr>
          <p:cNvPr id="3" name="TextBox 2"/>
          <p:cNvSpPr txBox="1"/>
          <p:nvPr/>
        </p:nvSpPr>
        <p:spPr>
          <a:xfrm>
            <a:off x="5259898" y="2655607"/>
            <a:ext cx="3112315" cy="1446550"/>
          </a:xfrm>
          <a:prstGeom prst="rect">
            <a:avLst/>
          </a:prstGeom>
          <a:noFill/>
        </p:spPr>
        <p:txBody>
          <a:bodyPr wrap="square" rtlCol="0">
            <a:spAutoFit/>
          </a:bodyPr>
          <a:lstStyle/>
          <a:p>
            <a:r>
              <a:rPr lang="en-US" sz="8800" dirty="0"/>
              <a:t>THREE</a:t>
            </a:r>
          </a:p>
        </p:txBody>
      </p:sp>
      <p:sp>
        <p:nvSpPr>
          <p:cNvPr id="4" name="TextBox 3"/>
          <p:cNvSpPr txBox="1"/>
          <p:nvPr/>
        </p:nvSpPr>
        <p:spPr>
          <a:xfrm>
            <a:off x="10427515" y="4555162"/>
            <a:ext cx="729842" cy="1015663"/>
          </a:xfrm>
          <a:prstGeom prst="rect">
            <a:avLst/>
          </a:prstGeom>
          <a:noFill/>
        </p:spPr>
        <p:txBody>
          <a:bodyPr wrap="square" rtlCol="0">
            <a:spAutoFit/>
          </a:bodyPr>
          <a:lstStyle/>
          <a:p>
            <a:r>
              <a:rPr lang="en-US" sz="6000" dirty="0"/>
              <a:t>‘S</a:t>
            </a:r>
          </a:p>
        </p:txBody>
      </p:sp>
      <p:sp>
        <p:nvSpPr>
          <p:cNvPr id="5" name="TextBox 4"/>
          <p:cNvSpPr txBox="1"/>
          <p:nvPr/>
        </p:nvSpPr>
        <p:spPr>
          <a:xfrm>
            <a:off x="1870746" y="1332168"/>
            <a:ext cx="5561138" cy="1323439"/>
          </a:xfrm>
          <a:prstGeom prst="rect">
            <a:avLst/>
          </a:prstGeom>
          <a:noFill/>
        </p:spPr>
        <p:txBody>
          <a:bodyPr wrap="none" rtlCol="0">
            <a:spAutoFit/>
          </a:bodyPr>
          <a:lstStyle/>
          <a:p>
            <a:r>
              <a:rPr lang="en-US" sz="8000" dirty="0"/>
              <a:t>RECRUITINGS</a:t>
            </a:r>
          </a:p>
        </p:txBody>
      </p:sp>
    </p:spTree>
    <p:extLst>
      <p:ext uri="{BB962C8B-B14F-4D97-AF65-F5344CB8AC3E}">
        <p14:creationId xmlns:p14="http://schemas.microsoft.com/office/powerpoint/2010/main" val="30407598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1087" y="224283"/>
            <a:ext cx="2130017" cy="704544"/>
          </a:xfrm>
          <a:prstGeom prst="rect">
            <a:avLst/>
          </a:prstGeom>
        </p:spPr>
      </p:pic>
      <p:sp>
        <p:nvSpPr>
          <p:cNvPr id="4" name="Rectangle 3"/>
          <p:cNvSpPr/>
          <p:nvPr/>
        </p:nvSpPr>
        <p:spPr>
          <a:xfrm>
            <a:off x="4648200" y="1237236"/>
            <a:ext cx="6096000" cy="1200329"/>
          </a:xfrm>
          <a:prstGeom prst="rect">
            <a:avLst/>
          </a:prstGeom>
        </p:spPr>
        <p:txBody>
          <a:bodyPr>
            <a:spAutoFit/>
          </a:bodyPr>
          <a:lstStyle/>
          <a:p>
            <a:endParaRPr lang="en-US" u="sng" dirty="0" smtClean="0">
              <a:solidFill>
                <a:srgbClr val="0000FF"/>
              </a:solidFill>
              <a:latin typeface="Helvetica" panose="020B0604020202020204" pitchFamily="34" charset="0"/>
              <a:ea typeface="Calibri" panose="020F0502020204030204" pitchFamily="34" charset="0"/>
              <a:hlinkClick r:id="rId3"/>
            </a:endParaRPr>
          </a:p>
          <a:p>
            <a:r>
              <a:rPr lang="en-US" u="sng" dirty="0" smtClean="0">
                <a:solidFill>
                  <a:srgbClr val="0000FF"/>
                </a:solidFill>
                <a:latin typeface="Helvetica" panose="020B0604020202020204" pitchFamily="34" charset="0"/>
                <a:ea typeface="Calibri" panose="020F0502020204030204" pitchFamily="34" charset="0"/>
                <a:hlinkClick r:id="rId3"/>
              </a:rPr>
              <a:t>http</a:t>
            </a:r>
            <a:r>
              <a:rPr lang="en-US" u="sng" dirty="0">
                <a:solidFill>
                  <a:srgbClr val="0000FF"/>
                </a:solidFill>
                <a:latin typeface="Helvetica" panose="020B0604020202020204" pitchFamily="34" charset="0"/>
                <a:ea typeface="Calibri" panose="020F0502020204030204" pitchFamily="34" charset="0"/>
                <a:hlinkClick r:id="rId3"/>
              </a:rPr>
              <a:t>://www.hudl.com/v/2AQnvs</a:t>
            </a:r>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Calibri" panose="020F0502020204030204" pitchFamily="34" charset="0"/>
            </a:endParaRPr>
          </a:p>
          <a:p>
            <a:r>
              <a:rPr lang="en-US" u="sng" dirty="0">
                <a:solidFill>
                  <a:srgbClr val="0000FF"/>
                </a:solidFill>
                <a:latin typeface="Helvetica" panose="020B0604020202020204" pitchFamily="34" charset="0"/>
                <a:ea typeface="Calibri" panose="020F0502020204030204" pitchFamily="34" charset="0"/>
                <a:hlinkClick r:id="rId4"/>
              </a:rPr>
              <a:t>http://www.hudl.com/v/2Axcx3</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6359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2553" y="470646"/>
            <a:ext cx="810857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Development ~ Competitive ~ Recruiting Platforms</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2716306" y="870756"/>
            <a:ext cx="7503458" cy="4708981"/>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Local ~ Regional ~ National </a:t>
            </a:r>
          </a:p>
          <a:p>
            <a:pPr algn="ctr"/>
            <a:r>
              <a:rPr lang="en-US" sz="2000" i="1" dirty="0" smtClean="0">
                <a:latin typeface="Arial" panose="020B0604020202020204" pitchFamily="34" charset="0"/>
                <a:cs typeface="Arial" panose="020B0604020202020204" pitchFamily="34" charset="0"/>
              </a:rPr>
              <a:t>**Money Grabs vs Real Impact**</a:t>
            </a:r>
          </a:p>
          <a:p>
            <a:pPr algn="ctr"/>
            <a:endParaRPr lang="en-US" sz="2800" dirty="0" smtClean="0">
              <a:latin typeface="Arial" panose="020B0604020202020204" pitchFamily="34" charset="0"/>
              <a:cs typeface="Arial" panose="020B0604020202020204" pitchFamily="34" charset="0"/>
            </a:endParaRPr>
          </a:p>
          <a:p>
            <a:pPr marL="342900" indent="-342900">
              <a:buAutoNum type="arabicPeriod"/>
            </a:pPr>
            <a:r>
              <a:rPr lang="en-US" sz="2800" i="1" dirty="0" smtClean="0">
                <a:latin typeface="Arial" panose="020B0604020202020204" pitchFamily="34" charset="0"/>
                <a:cs typeface="Arial" panose="020B0604020202020204" pitchFamily="34" charset="0"/>
              </a:rPr>
              <a:t>College Football Camps </a:t>
            </a:r>
          </a:p>
          <a:p>
            <a:pPr marL="342900" indent="-342900">
              <a:buAutoNum type="arabicPeriod"/>
            </a:pPr>
            <a:r>
              <a:rPr lang="en-US" sz="2800" i="1" dirty="0" smtClean="0">
                <a:latin typeface="Arial" panose="020B0604020202020204" pitchFamily="34" charset="0"/>
                <a:cs typeface="Arial" panose="020B0604020202020204" pitchFamily="34" charset="0"/>
              </a:rPr>
              <a:t>Mega College Camps</a:t>
            </a:r>
          </a:p>
          <a:p>
            <a:pPr marL="342900" indent="-342900">
              <a:buAutoNum type="arabicPeriod"/>
            </a:pPr>
            <a:r>
              <a:rPr lang="en-US" sz="2800" i="1" dirty="0" smtClean="0">
                <a:latin typeface="Arial" panose="020B0604020202020204" pitchFamily="34" charset="0"/>
                <a:cs typeface="Arial" panose="020B0604020202020204" pitchFamily="34" charset="0"/>
              </a:rPr>
              <a:t>All Star Games</a:t>
            </a:r>
          </a:p>
          <a:p>
            <a:pPr marL="342900" indent="-342900">
              <a:buAutoNum type="arabicPeriod"/>
            </a:pPr>
            <a:r>
              <a:rPr lang="en-US" sz="2800" i="1" dirty="0" smtClean="0">
                <a:latin typeface="Arial" panose="020B0604020202020204" pitchFamily="34" charset="0"/>
                <a:cs typeface="Arial" panose="020B0604020202020204" pitchFamily="34" charset="0"/>
              </a:rPr>
              <a:t>College Showcases</a:t>
            </a:r>
          </a:p>
          <a:p>
            <a:pPr marL="342900" indent="-342900">
              <a:buAutoNum type="arabicPeriod"/>
            </a:pPr>
            <a:r>
              <a:rPr lang="en-US" sz="2800" i="1" dirty="0" smtClean="0">
                <a:latin typeface="Arial" panose="020B0604020202020204" pitchFamily="34" charset="0"/>
                <a:cs typeface="Arial" panose="020B0604020202020204" pitchFamily="34" charset="0"/>
              </a:rPr>
              <a:t>Combines</a:t>
            </a:r>
            <a:r>
              <a:rPr lang="en-US" sz="2800" i="1" dirty="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Recruiting Media Showcases 7v 7 Tournaments &amp; Leagues</a:t>
            </a:r>
          </a:p>
          <a:p>
            <a:pPr marL="342900" indent="-342900">
              <a:buAutoNum type="arabicPeriod"/>
            </a:pPr>
            <a:r>
              <a:rPr lang="en-US" sz="2800" i="1" dirty="0" smtClean="0">
                <a:latin typeface="Arial" panose="020B0604020202020204" pitchFamily="34" charset="0"/>
                <a:cs typeface="Arial" panose="020B0604020202020204" pitchFamily="34" charset="0"/>
              </a:rPr>
              <a:t>Camps</a:t>
            </a:r>
          </a:p>
          <a:p>
            <a:pPr marL="342900" indent="-342900">
              <a:buAutoNum type="arabicPeriod"/>
            </a:pPr>
            <a:r>
              <a:rPr lang="en-US" sz="2800" i="1" dirty="0" smtClean="0">
                <a:latin typeface="Arial" panose="020B0604020202020204" pitchFamily="34" charset="0"/>
                <a:cs typeface="Arial" panose="020B0604020202020204" pitchFamily="34" charset="0"/>
              </a:rPr>
              <a:t>Clinics</a:t>
            </a:r>
          </a:p>
        </p:txBody>
      </p:sp>
    </p:spTree>
    <p:extLst>
      <p:ext uri="{BB962C8B-B14F-4D97-AF65-F5344CB8AC3E}">
        <p14:creationId xmlns:p14="http://schemas.microsoft.com/office/powerpoint/2010/main" val="442477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65" y="551576"/>
            <a:ext cx="4228052" cy="1158140"/>
          </a:xfrm>
        </p:spPr>
        <p:txBody>
          <a:bodyPr>
            <a:normAutofit/>
          </a:bodyPr>
          <a:lstStyle/>
          <a:p>
            <a:pPr algn="ctr"/>
            <a:r>
              <a:rPr lang="en-US" sz="3600" dirty="0">
                <a:solidFill>
                  <a:schemeClr val="accent1"/>
                </a:solidFill>
              </a:rPr>
              <a:t>RECRUITING </a:t>
            </a:r>
          </a:p>
        </p:txBody>
      </p:sp>
      <p:sp>
        <p:nvSpPr>
          <p:cNvPr id="5" name="Rectangle 4"/>
          <p:cNvSpPr/>
          <p:nvPr/>
        </p:nvSpPr>
        <p:spPr>
          <a:xfrm>
            <a:off x="788565" y="1593908"/>
            <a:ext cx="4228052" cy="385054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880844" y="1921491"/>
            <a:ext cx="4043494" cy="331118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1400" dirty="0">
                <a:latin typeface="Arial" panose="020B0604020202020204" pitchFamily="34" charset="0"/>
                <a:cs typeface="Arial" panose="020B0604020202020204" pitchFamily="34" charset="0"/>
              </a:rPr>
              <a:t>Let you create free profile</a:t>
            </a:r>
          </a:p>
          <a:p>
            <a:r>
              <a:rPr lang="en-US" sz="1400" dirty="0">
                <a:latin typeface="Arial" panose="020B0604020202020204" pitchFamily="34" charset="0"/>
                <a:cs typeface="Arial" panose="020B0604020202020204" pitchFamily="34" charset="0"/>
              </a:rPr>
              <a:t>Say you are connecting with college coaches</a:t>
            </a:r>
          </a:p>
          <a:p>
            <a:r>
              <a:rPr lang="en-US" sz="1400" dirty="0">
                <a:latin typeface="Arial" panose="020B0604020202020204" pitchFamily="34" charset="0"/>
                <a:cs typeface="Arial" panose="020B0604020202020204" pitchFamily="34" charset="0"/>
              </a:rPr>
              <a:t>Say you will be discovered by coaches</a:t>
            </a:r>
          </a:p>
          <a:p>
            <a:r>
              <a:rPr lang="en-US" sz="1400" dirty="0">
                <a:latin typeface="Arial" panose="020B0604020202020204" pitchFamily="34" charset="0"/>
                <a:cs typeface="Arial" panose="020B0604020202020204" pitchFamily="34" charset="0"/>
              </a:rPr>
              <a:t>Have scholarship matching engine</a:t>
            </a:r>
          </a:p>
          <a:p>
            <a:r>
              <a:rPr lang="en-US" sz="1400" dirty="0">
                <a:latin typeface="Arial" panose="020B0604020202020204" pitchFamily="34" charset="0"/>
                <a:cs typeface="Arial" panose="020B0604020202020204" pitchFamily="34" charset="0"/>
              </a:rPr>
              <a:t>Free evaluation</a:t>
            </a:r>
          </a:p>
          <a:p>
            <a:r>
              <a:rPr lang="en-US" sz="1400" dirty="0">
                <a:latin typeface="Arial" panose="020B0604020202020204" pitchFamily="34" charset="0"/>
                <a:cs typeface="Arial" panose="020B0604020202020204" pitchFamily="34" charset="0"/>
              </a:rPr>
              <a:t>Will take kids in jr high school</a:t>
            </a:r>
          </a:p>
          <a:p>
            <a:r>
              <a:rPr lang="en-US" sz="1400" dirty="0">
                <a:latin typeface="Arial" panose="020B0604020202020204" pitchFamily="34" charset="0"/>
                <a:cs typeface="Arial" panose="020B0604020202020204" pitchFamily="34" charset="0"/>
              </a:rPr>
              <a:t>Send mass email to colleges that is never seen</a:t>
            </a:r>
          </a:p>
        </p:txBody>
      </p:sp>
      <p:sp>
        <p:nvSpPr>
          <p:cNvPr id="9" name="Rectangle 8"/>
          <p:cNvSpPr/>
          <p:nvPr/>
        </p:nvSpPr>
        <p:spPr>
          <a:xfrm>
            <a:off x="6553904" y="1593908"/>
            <a:ext cx="4228052" cy="38505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a:spLocks noGrp="1"/>
          </p:cNvSpPr>
          <p:nvPr>
            <p:ph sz="quarter" idx="14"/>
          </p:nvPr>
        </p:nvSpPr>
        <p:spPr>
          <a:xfrm>
            <a:off x="6629402" y="1863586"/>
            <a:ext cx="4077055" cy="3311189"/>
          </a:xfrm>
        </p:spPr>
        <p:txBody>
          <a:bodyPr>
            <a:normAutofit fontScale="92500"/>
          </a:bodyPr>
          <a:lstStyle/>
          <a:p>
            <a:r>
              <a:rPr lang="en-US" sz="1400" dirty="0">
                <a:latin typeface="Arial" panose="020B0604020202020204" pitchFamily="34" charset="0"/>
                <a:cs typeface="Arial" panose="020B0604020202020204" pitchFamily="34" charset="0"/>
              </a:rPr>
              <a:t>No promises made of getting a scholarship</a:t>
            </a:r>
          </a:p>
          <a:p>
            <a:r>
              <a:rPr lang="en-US" sz="1400" dirty="0">
                <a:latin typeface="Arial" panose="020B0604020202020204" pitchFamily="34" charset="0"/>
                <a:cs typeface="Arial" panose="020B0604020202020204" pitchFamily="34" charset="0"/>
              </a:rPr>
              <a:t>Sounding board / give advice</a:t>
            </a:r>
          </a:p>
          <a:p>
            <a:r>
              <a:rPr lang="en-US" sz="1400" dirty="0">
                <a:latin typeface="Arial" panose="020B0604020202020204" pitchFamily="34" charset="0"/>
                <a:cs typeface="Arial" panose="020B0604020202020204" pitchFamily="34" charset="0"/>
              </a:rPr>
              <a:t>Put together a plan to attack recruiting best suited for each prospect</a:t>
            </a:r>
          </a:p>
          <a:p>
            <a:r>
              <a:rPr lang="en-US" sz="1400" dirty="0">
                <a:latin typeface="Arial" panose="020B0604020202020204" pitchFamily="34" charset="0"/>
                <a:cs typeface="Arial" panose="020B0604020202020204" pitchFamily="34" charset="0"/>
              </a:rPr>
              <a:t>Work one-on-one with prospect &amp; parents</a:t>
            </a:r>
          </a:p>
          <a:p>
            <a:r>
              <a:rPr lang="en-US" sz="1400" dirty="0">
                <a:latin typeface="Arial" panose="020B0604020202020204" pitchFamily="34" charset="0"/>
                <a:cs typeface="Arial" panose="020B0604020202020204" pitchFamily="34" charset="0"/>
              </a:rPr>
              <a:t>Work to place prospect in position to earn a scholarship or chance to trade football for education money</a:t>
            </a:r>
          </a:p>
        </p:txBody>
      </p:sp>
      <p:sp>
        <p:nvSpPr>
          <p:cNvPr id="12" name="Title 1"/>
          <p:cNvSpPr txBox="1">
            <a:spLocks/>
          </p:cNvSpPr>
          <p:nvPr/>
        </p:nvSpPr>
        <p:spPr>
          <a:xfrm>
            <a:off x="6553904" y="551576"/>
            <a:ext cx="4228052" cy="1158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3600" dirty="0">
                <a:solidFill>
                  <a:schemeClr val="accent1"/>
                </a:solidFill>
              </a:rPr>
              <a:t>RECRUITING consulting</a:t>
            </a:r>
          </a:p>
        </p:txBody>
      </p:sp>
      <p:pic>
        <p:nvPicPr>
          <p:cNvPr id="13" name="Picture 12"/>
          <p:cNvPicPr>
            <a:picLocks noChangeAspect="1"/>
          </p:cNvPicPr>
          <p:nvPr/>
        </p:nvPicPr>
        <p:blipFill>
          <a:blip r:embed="rId2"/>
          <a:stretch>
            <a:fillRect/>
          </a:stretch>
        </p:blipFill>
        <p:spPr>
          <a:xfrm>
            <a:off x="5361784" y="3092457"/>
            <a:ext cx="846953" cy="853448"/>
          </a:xfrm>
          <a:prstGeom prst="rect">
            <a:avLst/>
          </a:prstGeom>
        </p:spPr>
      </p:pic>
    </p:spTree>
    <p:extLst>
      <p:ext uri="{BB962C8B-B14F-4D97-AF65-F5344CB8AC3E}">
        <p14:creationId xmlns:p14="http://schemas.microsoft.com/office/powerpoint/2010/main" val="3414270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65" y="551576"/>
            <a:ext cx="4228052" cy="1158140"/>
          </a:xfrm>
        </p:spPr>
        <p:txBody>
          <a:bodyPr>
            <a:normAutofit/>
          </a:bodyPr>
          <a:lstStyle/>
          <a:p>
            <a:pPr algn="ctr"/>
            <a:r>
              <a:rPr lang="en-US" sz="3600" dirty="0" err="1" smtClean="0">
                <a:solidFill>
                  <a:schemeClr val="accent1"/>
                </a:solidFill>
              </a:rPr>
              <a:t>gameplan</a:t>
            </a:r>
            <a:endParaRPr lang="en-US" sz="3600" dirty="0">
              <a:solidFill>
                <a:schemeClr val="accent1"/>
              </a:solidFill>
            </a:endParaRPr>
          </a:p>
        </p:txBody>
      </p:sp>
      <p:sp>
        <p:nvSpPr>
          <p:cNvPr id="5" name="Rectangle 4"/>
          <p:cNvSpPr/>
          <p:nvPr/>
        </p:nvSpPr>
        <p:spPr>
          <a:xfrm>
            <a:off x="696286" y="1433579"/>
            <a:ext cx="4228052" cy="385054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713066" y="1593908"/>
            <a:ext cx="4211272" cy="369021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1400" dirty="0" smtClean="0">
                <a:latin typeface="Arial" panose="020B0604020202020204" pitchFamily="34" charset="0"/>
                <a:cs typeface="Arial" panose="020B0604020202020204" pitchFamily="34" charset="0"/>
              </a:rPr>
              <a:t>Identify 5 – 8 schools per list (wish list ~ engaged ~ back up </a:t>
            </a:r>
          </a:p>
          <a:p>
            <a:r>
              <a:rPr lang="en-US" sz="1400" dirty="0" smtClean="0">
                <a:latin typeface="Arial" panose="020B0604020202020204" pitchFamily="34" charset="0"/>
                <a:cs typeface="Arial" panose="020B0604020202020204" pitchFamily="34" charset="0"/>
              </a:rPr>
              <a:t>Research majors, social environment, coaching staff and depth chart </a:t>
            </a:r>
          </a:p>
          <a:p>
            <a:r>
              <a:rPr lang="en-US" sz="1400" dirty="0" smtClean="0">
                <a:latin typeface="Arial" panose="020B0604020202020204" pitchFamily="34" charset="0"/>
                <a:cs typeface="Arial" panose="020B0604020202020204" pitchFamily="34" charset="0"/>
              </a:rPr>
              <a:t>Create spreadsheet of coaches contact information including head coach, positional coach and recruiting coordinator of area</a:t>
            </a:r>
          </a:p>
          <a:p>
            <a:r>
              <a:rPr lang="en-US" sz="1400" dirty="0" smtClean="0">
                <a:latin typeface="Arial" panose="020B0604020202020204" pitchFamily="34" charset="0"/>
                <a:cs typeface="Arial" panose="020B0604020202020204" pitchFamily="34" charset="0"/>
              </a:rPr>
              <a:t>Devise an engagement calendar for reaching out via phone, mail, email &amp; social media with strong content and purpose</a:t>
            </a:r>
          </a:p>
          <a:p>
            <a:r>
              <a:rPr lang="en-US" sz="1400" dirty="0" smtClean="0">
                <a:latin typeface="Arial" panose="020B0604020202020204" pitchFamily="34" charset="0"/>
                <a:cs typeface="Arial" panose="020B0604020202020204" pitchFamily="34" charset="0"/>
              </a:rPr>
              <a:t>Schedule next steps &amp; ask tough questions (interest level) </a:t>
            </a:r>
            <a:endParaRPr lang="en-US" sz="1200" dirty="0">
              <a:latin typeface="Arial" panose="020B0604020202020204" pitchFamily="34" charset="0"/>
              <a:cs typeface="Arial" panose="020B0604020202020204" pitchFamily="34" charset="0"/>
            </a:endParaRPr>
          </a:p>
          <a:p>
            <a:pPr marL="457200" lvl="1" indent="0">
              <a:buNone/>
            </a:pPr>
            <a:endParaRPr lang="en-US" sz="1200" dirty="0">
              <a:latin typeface="Arial" panose="020B0604020202020204" pitchFamily="34" charset="0"/>
              <a:cs typeface="Arial" panose="020B0604020202020204" pitchFamily="34" charset="0"/>
            </a:endParaRPr>
          </a:p>
        </p:txBody>
      </p:sp>
      <p:sp>
        <p:nvSpPr>
          <p:cNvPr id="9" name="Rectangle 8"/>
          <p:cNvSpPr/>
          <p:nvPr/>
        </p:nvSpPr>
        <p:spPr>
          <a:xfrm>
            <a:off x="6553904" y="1593908"/>
            <a:ext cx="4228052" cy="38505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a:spLocks noGrp="1"/>
          </p:cNvSpPr>
          <p:nvPr>
            <p:ph sz="quarter" idx="14"/>
          </p:nvPr>
        </p:nvSpPr>
        <p:spPr>
          <a:xfrm>
            <a:off x="6646182" y="1709716"/>
            <a:ext cx="4135773" cy="3734739"/>
          </a:xfrm>
        </p:spPr>
        <p:txBody>
          <a:bodyPr>
            <a:normAutofit lnSpcReduction="10000"/>
          </a:bodyPr>
          <a:lstStyle/>
          <a:p>
            <a:r>
              <a:rPr lang="en-US" sz="1400" dirty="0" smtClean="0">
                <a:latin typeface="Arial" panose="020B0604020202020204" pitchFamily="34" charset="0"/>
                <a:cs typeface="Arial" panose="020B0604020202020204" pitchFamily="34" charset="0"/>
              </a:rPr>
              <a:t>Academics (</a:t>
            </a:r>
            <a:r>
              <a:rPr lang="en-US" sz="1400" dirty="0" err="1" smtClean="0">
                <a:latin typeface="Arial" panose="020B0604020202020204" pitchFamily="34" charset="0"/>
                <a:cs typeface="Arial" panose="020B0604020202020204" pitchFamily="34" charset="0"/>
              </a:rPr>
              <a:t>gpa</a:t>
            </a:r>
            <a:r>
              <a:rPr lang="en-US" sz="1400" dirty="0" smtClean="0">
                <a:latin typeface="Arial" panose="020B0604020202020204" pitchFamily="34" charset="0"/>
                <a:cs typeface="Arial" panose="020B0604020202020204" pitchFamily="34" charset="0"/>
              </a:rPr>
              <a:t> &amp; ACT/SAT)</a:t>
            </a:r>
          </a:p>
          <a:p>
            <a:r>
              <a:rPr lang="en-US" sz="1400" dirty="0" smtClean="0">
                <a:latin typeface="Arial" panose="020B0604020202020204" pitchFamily="34" charset="0"/>
                <a:cs typeface="Arial" panose="020B0604020202020204" pitchFamily="34" charset="0"/>
              </a:rPr>
              <a:t>Character (on &amp; off the Field)</a:t>
            </a:r>
          </a:p>
          <a:p>
            <a:r>
              <a:rPr lang="en-US" sz="1400" dirty="0" smtClean="0">
                <a:latin typeface="Arial" panose="020B0604020202020204" pitchFamily="34" charset="0"/>
                <a:cs typeface="Arial" panose="020B0604020202020204" pitchFamily="34" charset="0"/>
              </a:rPr>
              <a:t>Athletics (Excel &amp; leave no doubt0</a:t>
            </a:r>
          </a:p>
          <a:p>
            <a:r>
              <a:rPr lang="en-US" sz="1400" dirty="0" smtClean="0">
                <a:latin typeface="Arial" panose="020B0604020202020204" pitchFamily="34" charset="0"/>
                <a:cs typeface="Arial" panose="020B0604020202020204" pitchFamily="34" charset="0"/>
              </a:rPr>
              <a:t>Team </a:t>
            </a:r>
            <a:r>
              <a:rPr lang="en-US" sz="1400" dirty="0" err="1" smtClean="0">
                <a:latin typeface="Arial" panose="020B0604020202020204" pitchFamily="34" charset="0"/>
                <a:cs typeface="Arial" panose="020B0604020202020204" pitchFamily="34" charset="0"/>
              </a:rPr>
              <a:t>team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team</a:t>
            </a:r>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Schedule a school visit</a:t>
            </a:r>
          </a:p>
          <a:p>
            <a:r>
              <a:rPr lang="en-US" sz="1400" dirty="0" smtClean="0">
                <a:latin typeface="Arial" panose="020B0604020202020204" pitchFamily="34" charset="0"/>
                <a:cs typeface="Arial" panose="020B0604020202020204" pitchFamily="34" charset="0"/>
              </a:rPr>
              <a:t>Schedule an unofficial visit</a:t>
            </a:r>
          </a:p>
          <a:p>
            <a:r>
              <a:rPr lang="en-US" sz="1400" dirty="0" smtClean="0">
                <a:latin typeface="Arial" panose="020B0604020202020204" pitchFamily="34" charset="0"/>
                <a:cs typeface="Arial" panose="020B0604020202020204" pitchFamily="34" charset="0"/>
              </a:rPr>
              <a:t>Engage and build a relationship</a:t>
            </a:r>
          </a:p>
          <a:p>
            <a:r>
              <a:rPr lang="en-US" sz="1400" dirty="0" smtClean="0">
                <a:latin typeface="Arial" panose="020B0604020202020204" pitchFamily="34" charset="0"/>
                <a:cs typeface="Arial" panose="020B0604020202020204" pitchFamily="34" charset="0"/>
              </a:rPr>
              <a:t>Attend summer camp</a:t>
            </a:r>
          </a:p>
          <a:p>
            <a:r>
              <a:rPr lang="en-US" sz="1400" dirty="0" smtClean="0">
                <a:latin typeface="Arial" panose="020B0604020202020204" pitchFamily="34" charset="0"/>
                <a:cs typeface="Arial" panose="020B0604020202020204" pitchFamily="34" charset="0"/>
              </a:rPr>
              <a:t> ask the hard question</a:t>
            </a:r>
          </a:p>
          <a:p>
            <a:r>
              <a:rPr lang="en-US" sz="1400" dirty="0" smtClean="0">
                <a:latin typeface="Arial" panose="020B0604020202020204" pitchFamily="34" charset="0"/>
                <a:cs typeface="Arial" panose="020B0604020202020204" pitchFamily="34" charset="0"/>
              </a:rPr>
              <a:t>Apply to the school </a:t>
            </a:r>
          </a:p>
          <a:p>
            <a:pPr marL="0" indent="0">
              <a:buNone/>
            </a:pPr>
            <a:endParaRPr lang="en-US" sz="1400" dirty="0" smtClean="0">
              <a:latin typeface="Arial" panose="020B0604020202020204" pitchFamily="34" charset="0"/>
              <a:cs typeface="Arial" panose="020B0604020202020204" pitchFamily="34" charset="0"/>
            </a:endParaRPr>
          </a:p>
        </p:txBody>
      </p:sp>
      <p:sp>
        <p:nvSpPr>
          <p:cNvPr id="12" name="Title 1"/>
          <p:cNvSpPr txBox="1">
            <a:spLocks/>
          </p:cNvSpPr>
          <p:nvPr/>
        </p:nvSpPr>
        <p:spPr>
          <a:xfrm>
            <a:off x="6553904" y="551576"/>
            <a:ext cx="4228052" cy="1158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3600" dirty="0" smtClean="0">
                <a:solidFill>
                  <a:schemeClr val="accent1"/>
                </a:solidFill>
              </a:rPr>
              <a:t>execute</a:t>
            </a:r>
            <a:endParaRPr lang="en-US" sz="3600" dirty="0">
              <a:solidFill>
                <a:schemeClr val="accent1"/>
              </a:solidFill>
            </a:endParaRPr>
          </a:p>
        </p:txBody>
      </p:sp>
      <p:pic>
        <p:nvPicPr>
          <p:cNvPr id="13" name="Picture 12"/>
          <p:cNvPicPr>
            <a:picLocks noChangeAspect="1"/>
          </p:cNvPicPr>
          <p:nvPr/>
        </p:nvPicPr>
        <p:blipFill>
          <a:blip r:embed="rId2"/>
          <a:stretch>
            <a:fillRect/>
          </a:stretch>
        </p:blipFill>
        <p:spPr>
          <a:xfrm>
            <a:off x="5361784" y="3092457"/>
            <a:ext cx="846953" cy="853448"/>
          </a:xfrm>
          <a:prstGeom prst="rect">
            <a:avLst/>
          </a:prstGeom>
        </p:spPr>
      </p:pic>
    </p:spTree>
    <p:extLst>
      <p:ext uri="{BB962C8B-B14F-4D97-AF65-F5344CB8AC3E}">
        <p14:creationId xmlns:p14="http://schemas.microsoft.com/office/powerpoint/2010/main" val="422513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3164" y="1610685"/>
            <a:ext cx="2338289" cy="2189409"/>
          </a:xfrm>
          <a:prstGeom prst="rect">
            <a:avLst/>
          </a:prstGeom>
        </p:spPr>
      </p:pic>
      <p:sp>
        <p:nvSpPr>
          <p:cNvPr id="3" name="TextBox 2"/>
          <p:cNvSpPr txBox="1"/>
          <p:nvPr/>
        </p:nvSpPr>
        <p:spPr>
          <a:xfrm>
            <a:off x="3506598" y="2197557"/>
            <a:ext cx="3342582" cy="1015663"/>
          </a:xfrm>
          <a:prstGeom prst="rect">
            <a:avLst/>
          </a:prstGeom>
          <a:noFill/>
        </p:spPr>
        <p:txBody>
          <a:bodyPr wrap="none" rtlCol="0">
            <a:spAutoFit/>
          </a:bodyPr>
          <a:lstStyle/>
          <a:p>
            <a:r>
              <a:rPr lang="en-US" sz="6000" dirty="0"/>
              <a:t>CADEMICS</a:t>
            </a:r>
          </a:p>
        </p:txBody>
      </p:sp>
      <p:sp>
        <p:nvSpPr>
          <p:cNvPr id="4" name="TextBox 3"/>
          <p:cNvSpPr txBox="1"/>
          <p:nvPr/>
        </p:nvSpPr>
        <p:spPr>
          <a:xfrm>
            <a:off x="7231309" y="2927758"/>
            <a:ext cx="4147797" cy="313932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Maximize your grade in every class beginning first term freshman year.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Continue to show improvement throughout high school career.</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Build Your Core GPA. Prep &amp; Take </a:t>
            </a:r>
            <a:r>
              <a:rPr lang="en-US" dirty="0">
                <a:latin typeface="Calibri" panose="020F0502020204030204" pitchFamily="34" charset="0"/>
                <a:cs typeface="Calibri" panose="020F0502020204030204" pitchFamily="34" charset="0"/>
              </a:rPr>
              <a:t>standardized test (ACT / SAT) early and often.</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1629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3164" y="1610685"/>
            <a:ext cx="2338289" cy="2189409"/>
          </a:xfrm>
          <a:prstGeom prst="rect">
            <a:avLst/>
          </a:prstGeom>
        </p:spPr>
      </p:pic>
      <p:sp>
        <p:nvSpPr>
          <p:cNvPr id="3" name="TextBox 2"/>
          <p:cNvSpPr txBox="1"/>
          <p:nvPr/>
        </p:nvSpPr>
        <p:spPr>
          <a:xfrm>
            <a:off x="3521453" y="2197557"/>
            <a:ext cx="2879314" cy="1107996"/>
          </a:xfrm>
          <a:prstGeom prst="rect">
            <a:avLst/>
          </a:prstGeom>
          <a:noFill/>
        </p:spPr>
        <p:txBody>
          <a:bodyPr wrap="none" rtlCol="0">
            <a:spAutoFit/>
          </a:bodyPr>
          <a:lstStyle/>
          <a:p>
            <a:r>
              <a:rPr lang="en-US" sz="6600" dirty="0"/>
              <a:t>TTITUDE</a:t>
            </a:r>
          </a:p>
        </p:txBody>
      </p:sp>
      <p:sp>
        <p:nvSpPr>
          <p:cNvPr id="4" name="TextBox 3"/>
          <p:cNvSpPr txBox="1"/>
          <p:nvPr/>
        </p:nvSpPr>
        <p:spPr>
          <a:xfrm>
            <a:off x="6980224" y="2751555"/>
            <a:ext cx="4147797" cy="286232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Be a leader and role model in your school, community and on your team.</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Be respectful and courteous to others on and off the field.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Show character on and off the field. You never know who is watching you</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62262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3164" y="1610685"/>
            <a:ext cx="2338289" cy="2189409"/>
          </a:xfrm>
          <a:prstGeom prst="rect">
            <a:avLst/>
          </a:prstGeom>
        </p:spPr>
      </p:pic>
      <p:sp>
        <p:nvSpPr>
          <p:cNvPr id="3" name="TextBox 2"/>
          <p:cNvSpPr txBox="1"/>
          <p:nvPr/>
        </p:nvSpPr>
        <p:spPr>
          <a:xfrm>
            <a:off x="3506598" y="2197557"/>
            <a:ext cx="2966966" cy="1015663"/>
          </a:xfrm>
          <a:prstGeom prst="rect">
            <a:avLst/>
          </a:prstGeom>
          <a:noFill/>
        </p:spPr>
        <p:txBody>
          <a:bodyPr wrap="none" rtlCol="0">
            <a:spAutoFit/>
          </a:bodyPr>
          <a:lstStyle/>
          <a:p>
            <a:r>
              <a:rPr lang="en-US" sz="6000" dirty="0"/>
              <a:t>THLETICS</a:t>
            </a:r>
          </a:p>
        </p:txBody>
      </p:sp>
      <p:sp>
        <p:nvSpPr>
          <p:cNvPr id="4" name="TextBox 3"/>
          <p:cNvSpPr txBox="1"/>
          <p:nvPr/>
        </p:nvSpPr>
        <p:spPr>
          <a:xfrm>
            <a:off x="7231309" y="2734811"/>
            <a:ext cx="4147797" cy="341632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Be prepared physically to compete at your highest level on every snap of practice and during a game.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Improve your physical skills – weight training, speed training, position </a:t>
            </a:r>
            <a:r>
              <a:rPr lang="en-US" dirty="0" smtClean="0">
                <a:latin typeface="Calibri" panose="020F0502020204030204" pitchFamily="34" charset="0"/>
                <a:cs typeface="Calibri" panose="020F0502020204030204" pitchFamily="34" charset="0"/>
              </a:rPr>
              <a:t>training and participating in multiple sports.</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Take no plays off – practice and play as if a college coach is watching every snap.</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07744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Chance college coach gives you a d1 scholarship</a:t>
            </a:r>
          </a:p>
        </p:txBody>
      </p:sp>
      <p:sp>
        <p:nvSpPr>
          <p:cNvPr id="4" name="Text Placeholder 3"/>
          <p:cNvSpPr>
            <a:spLocks noGrp="1"/>
          </p:cNvSpPr>
          <p:nvPr>
            <p:ph type="body" sz="half" idx="2"/>
          </p:nvPr>
        </p:nvSpPr>
        <p:spPr>
          <a:xfrm>
            <a:off x="685780" y="4585477"/>
            <a:ext cx="10394728" cy="1600170"/>
          </a:xfrm>
        </p:spPr>
        <p:txBody>
          <a:bodyPr>
            <a:noAutofit/>
          </a:bodyPr>
          <a:lstStyle/>
          <a:p>
            <a:pPr algn="ctr"/>
            <a:r>
              <a:rPr lang="en-US" sz="5400" dirty="0"/>
              <a:t>1</a:t>
            </a:r>
            <a:r>
              <a:rPr lang="en-US" sz="5400" dirty="0" smtClean="0"/>
              <a:t>% </a:t>
            </a:r>
            <a:endParaRPr lang="en-US" sz="5400" dirty="0"/>
          </a:p>
        </p:txBody>
      </p:sp>
      <p:pic>
        <p:nvPicPr>
          <p:cNvPr id="13" name="Picture Placeholder 12"/>
          <p:cNvPicPr>
            <a:picLocks noGrp="1" noChangeAspect="1"/>
          </p:cNvPicPr>
          <p:nvPr>
            <p:ph type="pic" idx="1"/>
          </p:nvPr>
        </p:nvPicPr>
        <p:blipFill>
          <a:blip r:embed="rId2">
            <a:extLst>
              <a:ext uri="{28A0092B-C50C-407E-A947-70E740481C1C}">
                <a14:useLocalDpi xmlns:a14="http://schemas.microsoft.com/office/drawing/2010/main" val="0"/>
              </a:ext>
            </a:extLst>
          </a:blip>
          <a:srcRect t="22706" b="22706"/>
          <a:stretch>
            <a:fillRect/>
          </a:stretch>
        </p:blipFill>
        <p:spPr/>
      </p:pic>
    </p:spTree>
    <p:extLst>
      <p:ext uri="{BB962C8B-B14F-4D97-AF65-F5344CB8AC3E}">
        <p14:creationId xmlns:p14="http://schemas.microsoft.com/office/powerpoint/2010/main" val="856833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C00000"/>
                </a:solidFill>
              </a:rPr>
              <a:t>Percentage of schools that can recruit you based on your gpa</a:t>
            </a:r>
          </a:p>
        </p:txBody>
      </p:sp>
      <p:sp>
        <p:nvSpPr>
          <p:cNvPr id="3" name="Text Placeholder 2"/>
          <p:cNvSpPr>
            <a:spLocks noGrp="1"/>
          </p:cNvSpPr>
          <p:nvPr>
            <p:ph type="body" idx="1"/>
          </p:nvPr>
        </p:nvSpPr>
        <p:spPr>
          <a:xfrm>
            <a:off x="1845578" y="2138674"/>
            <a:ext cx="8204433" cy="679994"/>
          </a:xfrm>
        </p:spPr>
        <p:txBody>
          <a:bodyPr/>
          <a:lstStyle/>
          <a:p>
            <a:pPr algn="ctr"/>
            <a:r>
              <a:rPr lang="en-US" sz="4400" dirty="0">
                <a:solidFill>
                  <a:srgbClr val="C3422D"/>
                </a:solidFill>
                <a:latin typeface="Arial Black" panose="020B0A04020102020204" pitchFamily="34" charset="0"/>
              </a:rPr>
              <a:t>IT MATTERS</a:t>
            </a:r>
          </a:p>
        </p:txBody>
      </p:sp>
      <p:graphicFrame>
        <p:nvGraphicFramePr>
          <p:cNvPr id="15" name="Content Placeholder 14"/>
          <p:cNvGraphicFramePr>
            <a:graphicFrameLocks noGrp="1"/>
          </p:cNvGraphicFramePr>
          <p:nvPr>
            <p:ph sz="quarter" idx="13"/>
            <p:extLst>
              <p:ext uri="{D42A27DB-BD31-4B8C-83A1-F6EECF244321}">
                <p14:modId xmlns:p14="http://schemas.microsoft.com/office/powerpoint/2010/main" val="2910305598"/>
              </p:ext>
            </p:extLst>
          </p:nvPr>
        </p:nvGraphicFramePr>
        <p:xfrm>
          <a:off x="1535185" y="3113402"/>
          <a:ext cx="8690994" cy="1072705"/>
        </p:xfrm>
        <a:graphic>
          <a:graphicData uri="http://schemas.openxmlformats.org/drawingml/2006/table">
            <a:tbl>
              <a:tblPr firstRow="1" bandRow="1">
                <a:tableStyleId>{5C22544A-7EE6-4342-B048-85BDC9FD1C3A}</a:tableStyleId>
              </a:tblPr>
              <a:tblGrid>
                <a:gridCol w="1448499">
                  <a:extLst>
                    <a:ext uri="{9D8B030D-6E8A-4147-A177-3AD203B41FA5}">
                      <a16:colId xmlns="" xmlns:a16="http://schemas.microsoft.com/office/drawing/2014/main" val="3662530811"/>
                    </a:ext>
                  </a:extLst>
                </a:gridCol>
                <a:gridCol w="1448499">
                  <a:extLst>
                    <a:ext uri="{9D8B030D-6E8A-4147-A177-3AD203B41FA5}">
                      <a16:colId xmlns="" xmlns:a16="http://schemas.microsoft.com/office/drawing/2014/main" val="992721540"/>
                    </a:ext>
                  </a:extLst>
                </a:gridCol>
                <a:gridCol w="1448499">
                  <a:extLst>
                    <a:ext uri="{9D8B030D-6E8A-4147-A177-3AD203B41FA5}">
                      <a16:colId xmlns="" xmlns:a16="http://schemas.microsoft.com/office/drawing/2014/main" val="473359651"/>
                    </a:ext>
                  </a:extLst>
                </a:gridCol>
                <a:gridCol w="1448499">
                  <a:extLst>
                    <a:ext uri="{9D8B030D-6E8A-4147-A177-3AD203B41FA5}">
                      <a16:colId xmlns="" xmlns:a16="http://schemas.microsoft.com/office/drawing/2014/main" val="3696242662"/>
                    </a:ext>
                  </a:extLst>
                </a:gridCol>
                <a:gridCol w="1448499">
                  <a:extLst>
                    <a:ext uri="{9D8B030D-6E8A-4147-A177-3AD203B41FA5}">
                      <a16:colId xmlns="" xmlns:a16="http://schemas.microsoft.com/office/drawing/2014/main" val="2098091200"/>
                    </a:ext>
                  </a:extLst>
                </a:gridCol>
                <a:gridCol w="1448499">
                  <a:extLst>
                    <a:ext uri="{9D8B030D-6E8A-4147-A177-3AD203B41FA5}">
                      <a16:colId xmlns="" xmlns:a16="http://schemas.microsoft.com/office/drawing/2014/main" val="3549782861"/>
                    </a:ext>
                  </a:extLst>
                </a:gridCol>
              </a:tblGrid>
              <a:tr h="554113">
                <a:tc>
                  <a:txBody>
                    <a:bodyPr/>
                    <a:lstStyle/>
                    <a:p>
                      <a:pPr algn="ctr"/>
                      <a:r>
                        <a:rPr lang="en-US" sz="2000" dirty="0">
                          <a:latin typeface="Arial Black" panose="020B0A04020102020204" pitchFamily="34" charset="0"/>
                        </a:rPr>
                        <a:t>GPA</a:t>
                      </a:r>
                    </a:p>
                  </a:txBody>
                  <a:tcPr/>
                </a:tc>
                <a:tc>
                  <a:txBody>
                    <a:bodyPr/>
                    <a:lstStyle/>
                    <a:p>
                      <a:pPr algn="ctr"/>
                      <a:r>
                        <a:rPr lang="en-US" sz="2000" dirty="0">
                          <a:latin typeface="Arial Black" panose="020B0A04020102020204" pitchFamily="34" charset="0"/>
                        </a:rPr>
                        <a:t>4.0</a:t>
                      </a:r>
                    </a:p>
                  </a:txBody>
                  <a:tcPr/>
                </a:tc>
                <a:tc>
                  <a:txBody>
                    <a:bodyPr/>
                    <a:lstStyle/>
                    <a:p>
                      <a:pPr algn="ctr"/>
                      <a:r>
                        <a:rPr lang="en-US" sz="2000" dirty="0">
                          <a:latin typeface="Arial Black" panose="020B0A04020102020204" pitchFamily="34" charset="0"/>
                        </a:rPr>
                        <a:t>3.5</a:t>
                      </a:r>
                    </a:p>
                  </a:txBody>
                  <a:tcPr/>
                </a:tc>
                <a:tc>
                  <a:txBody>
                    <a:bodyPr/>
                    <a:lstStyle/>
                    <a:p>
                      <a:pPr algn="ctr"/>
                      <a:r>
                        <a:rPr lang="en-US" sz="2000" dirty="0">
                          <a:latin typeface="Arial Black" panose="020B0A04020102020204" pitchFamily="34" charset="0"/>
                        </a:rPr>
                        <a:t>3.0</a:t>
                      </a:r>
                    </a:p>
                  </a:txBody>
                  <a:tcPr/>
                </a:tc>
                <a:tc>
                  <a:txBody>
                    <a:bodyPr/>
                    <a:lstStyle/>
                    <a:p>
                      <a:pPr algn="ctr"/>
                      <a:r>
                        <a:rPr lang="en-US" sz="2000" dirty="0">
                          <a:latin typeface="Arial Black" panose="020B0A04020102020204" pitchFamily="34" charset="0"/>
                        </a:rPr>
                        <a:t>2.5</a:t>
                      </a:r>
                    </a:p>
                  </a:txBody>
                  <a:tcPr/>
                </a:tc>
                <a:tc>
                  <a:txBody>
                    <a:bodyPr/>
                    <a:lstStyle/>
                    <a:p>
                      <a:pPr algn="ctr"/>
                      <a:r>
                        <a:rPr lang="en-US" sz="2000" dirty="0">
                          <a:latin typeface="Arial Black" panose="020B0A04020102020204" pitchFamily="34" charset="0"/>
                        </a:rPr>
                        <a:t>2.0</a:t>
                      </a:r>
                    </a:p>
                  </a:txBody>
                  <a:tcPr/>
                </a:tc>
                <a:extLst>
                  <a:ext uri="{0D108BD9-81ED-4DB2-BD59-A6C34878D82A}">
                    <a16:rowId xmlns="" xmlns:a16="http://schemas.microsoft.com/office/drawing/2014/main" val="2887369231"/>
                  </a:ext>
                </a:extLst>
              </a:tr>
              <a:tr h="518592">
                <a:tc>
                  <a:txBody>
                    <a:bodyPr/>
                    <a:lstStyle/>
                    <a:p>
                      <a:pPr algn="ctr"/>
                      <a:r>
                        <a:rPr lang="en-US" dirty="0">
                          <a:latin typeface="Arial Black" panose="020B0A04020102020204" pitchFamily="34" charset="0"/>
                        </a:rPr>
                        <a:t>%</a:t>
                      </a:r>
                    </a:p>
                  </a:txBody>
                  <a:tcPr/>
                </a:tc>
                <a:tc>
                  <a:txBody>
                    <a:bodyPr/>
                    <a:lstStyle/>
                    <a:p>
                      <a:pPr algn="ctr"/>
                      <a:r>
                        <a:rPr lang="en-US" dirty="0">
                          <a:latin typeface="Arial Black" panose="020B0A04020102020204" pitchFamily="34" charset="0"/>
                        </a:rPr>
                        <a:t>94%</a:t>
                      </a:r>
                    </a:p>
                  </a:txBody>
                  <a:tcPr/>
                </a:tc>
                <a:tc>
                  <a:txBody>
                    <a:bodyPr/>
                    <a:lstStyle/>
                    <a:p>
                      <a:pPr algn="ctr"/>
                      <a:r>
                        <a:rPr lang="en-US" dirty="0">
                          <a:latin typeface="Arial Black" panose="020B0A04020102020204" pitchFamily="34" charset="0"/>
                        </a:rPr>
                        <a:t>72%</a:t>
                      </a:r>
                    </a:p>
                  </a:txBody>
                  <a:tcPr/>
                </a:tc>
                <a:tc>
                  <a:txBody>
                    <a:bodyPr/>
                    <a:lstStyle/>
                    <a:p>
                      <a:pPr algn="ctr"/>
                      <a:r>
                        <a:rPr lang="en-US" dirty="0">
                          <a:latin typeface="Arial Black" panose="020B0A04020102020204" pitchFamily="34" charset="0"/>
                        </a:rPr>
                        <a:t>51%</a:t>
                      </a:r>
                    </a:p>
                  </a:txBody>
                  <a:tcPr/>
                </a:tc>
                <a:tc>
                  <a:txBody>
                    <a:bodyPr/>
                    <a:lstStyle/>
                    <a:p>
                      <a:pPr algn="ctr"/>
                      <a:r>
                        <a:rPr lang="en-US" dirty="0">
                          <a:latin typeface="Arial Black" panose="020B0A04020102020204" pitchFamily="34" charset="0"/>
                        </a:rPr>
                        <a:t>21%</a:t>
                      </a:r>
                    </a:p>
                  </a:txBody>
                  <a:tcPr/>
                </a:tc>
                <a:tc>
                  <a:txBody>
                    <a:bodyPr/>
                    <a:lstStyle/>
                    <a:p>
                      <a:pPr algn="ctr"/>
                      <a:r>
                        <a:rPr lang="en-US" dirty="0">
                          <a:latin typeface="Arial Black" panose="020B0A04020102020204" pitchFamily="34" charset="0"/>
                        </a:rPr>
                        <a:t>8%</a:t>
                      </a:r>
                    </a:p>
                  </a:txBody>
                  <a:tcPr/>
                </a:tc>
                <a:extLst>
                  <a:ext uri="{0D108BD9-81ED-4DB2-BD59-A6C34878D82A}">
                    <a16:rowId xmlns="" xmlns:a16="http://schemas.microsoft.com/office/drawing/2014/main" val="1947283078"/>
                  </a:ext>
                </a:extLst>
              </a:tr>
            </a:tbl>
          </a:graphicData>
        </a:graphic>
      </p:graphicFrame>
    </p:spTree>
    <p:extLst>
      <p:ext uri="{BB962C8B-B14F-4D97-AF65-F5344CB8AC3E}">
        <p14:creationId xmlns:p14="http://schemas.microsoft.com/office/powerpoint/2010/main" val="17549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3"/>
            <p:extLst>
              <p:ext uri="{D42A27DB-BD31-4B8C-83A1-F6EECF244321}">
                <p14:modId xmlns:p14="http://schemas.microsoft.com/office/powerpoint/2010/main" val="3626320613"/>
              </p:ext>
            </p:extLst>
          </p:nvPr>
        </p:nvGraphicFramePr>
        <p:xfrm>
          <a:off x="2121421" y="188258"/>
          <a:ext cx="1249680" cy="731520"/>
        </p:xfrm>
        <a:graphic>
          <a:graphicData uri="http://schemas.openxmlformats.org/drawingml/2006/table">
            <a:tbl>
              <a:tblPr firstRow="1" bandRow="1">
                <a:tableStyleId>{5C22544A-7EE6-4342-B048-85BDC9FD1C3A}</a:tableStyleId>
              </a:tblPr>
              <a:tblGrid>
                <a:gridCol w="208280">
                  <a:extLst>
                    <a:ext uri="{9D8B030D-6E8A-4147-A177-3AD203B41FA5}">
                      <a16:colId xmlns="" xmlns:a16="http://schemas.microsoft.com/office/drawing/2014/main" val="3662530811"/>
                    </a:ext>
                  </a:extLst>
                </a:gridCol>
                <a:gridCol w="208280">
                  <a:extLst>
                    <a:ext uri="{9D8B030D-6E8A-4147-A177-3AD203B41FA5}">
                      <a16:colId xmlns="" xmlns:a16="http://schemas.microsoft.com/office/drawing/2014/main" val="992721540"/>
                    </a:ext>
                  </a:extLst>
                </a:gridCol>
                <a:gridCol w="208280">
                  <a:extLst>
                    <a:ext uri="{9D8B030D-6E8A-4147-A177-3AD203B41FA5}">
                      <a16:colId xmlns="" xmlns:a16="http://schemas.microsoft.com/office/drawing/2014/main" val="473359651"/>
                    </a:ext>
                  </a:extLst>
                </a:gridCol>
                <a:gridCol w="208280">
                  <a:extLst>
                    <a:ext uri="{9D8B030D-6E8A-4147-A177-3AD203B41FA5}">
                      <a16:colId xmlns="" xmlns:a16="http://schemas.microsoft.com/office/drawing/2014/main" val="3696242662"/>
                    </a:ext>
                  </a:extLst>
                </a:gridCol>
                <a:gridCol w="208280">
                  <a:extLst>
                    <a:ext uri="{9D8B030D-6E8A-4147-A177-3AD203B41FA5}">
                      <a16:colId xmlns="" xmlns:a16="http://schemas.microsoft.com/office/drawing/2014/main" val="2098091200"/>
                    </a:ext>
                  </a:extLst>
                </a:gridCol>
                <a:gridCol w="208280">
                  <a:extLst>
                    <a:ext uri="{9D8B030D-6E8A-4147-A177-3AD203B41FA5}">
                      <a16:colId xmlns="" xmlns:a16="http://schemas.microsoft.com/office/drawing/2014/main" val="3549782861"/>
                    </a:ext>
                  </a:extLst>
                </a:gridCol>
              </a:tblGrid>
              <a:tr h="2508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2887369231"/>
                  </a:ext>
                </a:extLst>
              </a:tr>
              <a:tr h="2508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947283078"/>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745" y="13323"/>
            <a:ext cx="5512832" cy="55128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34" y="13323"/>
            <a:ext cx="5437654" cy="5526155"/>
          </a:xfrm>
          <a:prstGeom prst="rect">
            <a:avLst/>
          </a:prstGeom>
        </p:spPr>
      </p:pic>
    </p:spTree>
    <p:extLst>
      <p:ext uri="{BB962C8B-B14F-4D97-AF65-F5344CB8AC3E}">
        <p14:creationId xmlns:p14="http://schemas.microsoft.com/office/powerpoint/2010/main" val="1115363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2011</Words>
  <Application>Microsoft Office PowerPoint</Application>
  <PresentationFormat>Widescreen</PresentationFormat>
  <Paragraphs>276</Paragraphs>
  <Slides>33</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Calibri</vt:lpstr>
      <vt:lpstr>Helvetica</vt:lpstr>
      <vt:lpstr>Impact</vt:lpstr>
      <vt:lpstr>Rockwell</vt:lpstr>
      <vt:lpstr>Times New Roman</vt:lpstr>
      <vt:lpstr>Main Event</vt:lpstr>
      <vt:lpstr>RECRUITING 101 </vt:lpstr>
      <vt:lpstr>From high school prospect to college recruit</vt:lpstr>
      <vt:lpstr>PowerPoint Presentation</vt:lpstr>
      <vt:lpstr>PowerPoint Presentation</vt:lpstr>
      <vt:lpstr>PowerPoint Presentation</vt:lpstr>
      <vt:lpstr>PowerPoint Presentation</vt:lpstr>
      <vt:lpstr>Chance college coach gives you a d1 scholarship</vt:lpstr>
      <vt:lpstr>Percentage of schools that can recruit you based on your gpa</vt:lpstr>
      <vt:lpstr>PowerPoint Presentation</vt:lpstr>
      <vt:lpstr>D1 football programs spend big money on recruiting</vt:lpstr>
      <vt:lpstr>PowerPoint Presentation</vt:lpstr>
      <vt:lpstr>PowerPoint Presentation</vt:lpstr>
      <vt:lpstr>PowerPoint Presentation</vt:lpstr>
      <vt:lpstr>PowerPoint Presentation</vt:lpstr>
      <vt:lpstr>PowerPoint Presentation</vt:lpstr>
      <vt:lpstr>PowerPoint Presentation</vt:lpstr>
      <vt:lpstr>Obligation of student athlete</vt:lpstr>
      <vt:lpstr>Role of parents</vt:lpstr>
      <vt:lpstr>Role of high school coach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RECRUITING </vt:lpstr>
      <vt:lpstr>gameplan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2017-02-24T03:52:19Z</dcterms:created>
  <dcterms:modified xsi:type="dcterms:W3CDTF">2023-02-08T00:42:25Z</dcterms:modified>
</cp:coreProperties>
</file>